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70" r:id="rId2"/>
    <p:sldId id="325" r:id="rId3"/>
    <p:sldId id="328" r:id="rId4"/>
    <p:sldId id="302" r:id="rId5"/>
    <p:sldId id="326" r:id="rId6"/>
    <p:sldId id="32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3577" autoAdjust="0"/>
  </p:normalViewPr>
  <p:slideViewPr>
    <p:cSldViewPr>
      <p:cViewPr varScale="1">
        <p:scale>
          <a:sx n="91" d="100"/>
          <a:sy n="91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6828FD6-3DF1-451D-B125-7532F4037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9B8DBB-AA70-496F-95F5-4379E6F8DBE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orn-piece-with-log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7075" y="1414463"/>
            <a:ext cx="7843838" cy="1409700"/>
          </a:xfrm>
          <a:ln algn="ctr"/>
          <a:effectLst>
            <a:outerShdw dist="17961" dir="2700000" algn="ctr" rotWithShape="0">
              <a:schemeClr val="bg2">
                <a:alpha val="74001"/>
              </a:scheme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7075" y="4170363"/>
            <a:ext cx="8035925" cy="530225"/>
          </a:xfrm>
        </p:spPr>
        <p:txBody>
          <a:bodyPr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>
                <a:latin typeface="Segoe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228600"/>
            <a:ext cx="2093912" cy="3400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2588" y="228600"/>
            <a:ext cx="6134100" cy="3400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2588" y="1414463"/>
            <a:ext cx="4113212" cy="2214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4463"/>
            <a:ext cx="4114800" cy="2214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2588" y="228600"/>
            <a:ext cx="8380412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Title Slide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2588" y="1414463"/>
            <a:ext cx="8380412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4" descr="bullet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9296400" y="130175"/>
            <a:ext cx="2413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2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2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2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2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2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2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2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2" charset="0"/>
          <a:cs typeface="Arial" charset="0"/>
        </a:defRPr>
      </a:lvl9pPr>
    </p:titleStyle>
    <p:bodyStyle>
      <a:lvl1pPr marL="447675" indent="-4476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F68400"/>
        </a:buClr>
        <a:buSzPct val="95000"/>
        <a:buFont typeface="Wingdings" pitchFamily="2" charset="2"/>
        <a:buChar char="«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33438" indent="-3540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F68400"/>
        </a:buClr>
        <a:buSzPct val="95000"/>
        <a:buFont typeface="Wingdings" pitchFamily="2" charset="2"/>
        <a:buChar char="«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208088" indent="-3730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F68400"/>
        </a:buClr>
        <a:buSzPct val="95000"/>
        <a:buFont typeface="Wingdings" pitchFamily="2" charset="2"/>
        <a:buChar char="«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544638" indent="-3349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F68400"/>
        </a:buClr>
        <a:buSzPct val="95000"/>
        <a:buFont typeface="Wingdings" pitchFamily="2" charset="2"/>
        <a:buChar char="«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1851025" indent="-3048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F68400"/>
        </a:buClr>
        <a:buSzPct val="95000"/>
        <a:buFont typeface="Wingdings" pitchFamily="2" charset="2"/>
        <a:buChar char="«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308225" indent="-3048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F68400"/>
        </a:buClr>
        <a:buSzPct val="95000"/>
        <a:buFont typeface="Wingdings" pitchFamily="2" charset="2"/>
        <a:buChar char="«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765425" indent="-3048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F68400"/>
        </a:buClr>
        <a:buSzPct val="95000"/>
        <a:buFont typeface="Wingdings" pitchFamily="2" charset="2"/>
        <a:buChar char="«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222625" indent="-3048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F68400"/>
        </a:buClr>
        <a:buSzPct val="95000"/>
        <a:buFont typeface="Wingdings" pitchFamily="2" charset="2"/>
        <a:buChar char="«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679825" indent="-3048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F68400"/>
        </a:buClr>
        <a:buSzPct val="95000"/>
        <a:buFont typeface="Wingdings" pitchFamily="2" charset="2"/>
        <a:buChar char="«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heqarena.com/" TargetMode="External"/><Relationship Id="rId13" Type="http://schemas.openxmlformats.org/officeDocument/2006/relationships/image" Target="../media/image10.gif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hyperlink" Target="http://www.nba.com/cavaliers/" TargetMode="External"/><Relationship Id="rId17" Type="http://schemas.openxmlformats.org/officeDocument/2006/relationships/image" Target="../media/image13.png"/><Relationship Id="rId2" Type="http://schemas.openxmlformats.org/officeDocument/2006/relationships/hyperlink" Target="http://www.quickenloans.com/about/press_room/news_releases/computerworld_best_it2006.html" TargetMode="External"/><Relationship Id="rId16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quickenloans.com/?lid=45" TargetMode="External"/><Relationship Id="rId11" Type="http://schemas.openxmlformats.org/officeDocument/2006/relationships/image" Target="../media/image9.gif"/><Relationship Id="rId5" Type="http://schemas.openxmlformats.org/officeDocument/2006/relationships/image" Target="../media/image6.png"/><Relationship Id="rId15" Type="http://schemas.openxmlformats.org/officeDocument/2006/relationships/image" Target="../media/image11.gif"/><Relationship Id="rId10" Type="http://schemas.openxmlformats.org/officeDocument/2006/relationships/hyperlink" Target="http://www.fathead.com/" TargetMode="External"/><Relationship Id="rId4" Type="http://schemas.openxmlformats.org/officeDocument/2006/relationships/hyperlink" Target="http://www.quickenloans.com/about/press_room/news_releases/fortune_best_company2006.html" TargetMode="External"/><Relationship Id="rId9" Type="http://schemas.openxmlformats.org/officeDocument/2006/relationships/image" Target="../media/image8.gif"/><Relationship Id="rId14" Type="http://schemas.openxmlformats.org/officeDocument/2006/relationships/hyperlink" Target="http://www.lakeeriemonsters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f.netfx3.com/" TargetMode="External"/><Relationship Id="rId2" Type="http://schemas.openxmlformats.org/officeDocument/2006/relationships/hyperlink" Target="http://msdn.microsoft.com/workflow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843838" cy="2751522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Creating Custom Workflow Activities with Windows </a:t>
            </a:r>
            <a:r>
              <a:rPr lang="en-US" b="1" smtClean="0"/>
              <a:t>Workflow Foundation</a:t>
            </a:r>
            <a:endParaRPr lang="en-US" dirty="0" smtClean="0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114800"/>
            <a:ext cx="8035925" cy="142192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Keith Elder</a:t>
            </a:r>
          </a:p>
          <a:p>
            <a:pPr eaLnBrk="1" hangingPunct="1">
              <a:defRPr/>
            </a:pPr>
            <a:r>
              <a:rPr lang="en-US" dirty="0" smtClean="0"/>
              <a:t>Team Leader, Sr. Software Engineer</a:t>
            </a:r>
          </a:p>
          <a:p>
            <a:pPr eaLnBrk="1" hangingPunct="1">
              <a:defRPr/>
            </a:pPr>
            <a:r>
              <a:rPr lang="en-US" dirty="0" smtClean="0"/>
              <a:t>Quicken Loans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About Quicken Loans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588" y="1414463"/>
            <a:ext cx="8380412" cy="378565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Originally founded in 1985 as Rock Financial by Dan Gilbert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Grew to one of the largest independent mortgage banks in the country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1998 IPO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1999 Launched </a:t>
            </a:r>
            <a:r>
              <a:rPr lang="en-US" sz="2000" dirty="0" err="1" smtClean="0"/>
              <a:t>Rockloans.Com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1999 Intuit, Inc (makers of TurboTax and Quicken) purchased Rock Financial.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July 2002 Dan Gilbert purchased Quicken Loans back from Intuit.  Retained Quicken Loans branding and marketing initiatives.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4500 employees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Largest online retail home loan lender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</p:txBody>
      </p:sp>
      <p:pic>
        <p:nvPicPr>
          <p:cNvPr id="4" name="Picture 7" descr="Computerworld 100 Best Places to Work in IT 200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76200"/>
            <a:ext cx="8001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Fortune Top 100 Companies to Work For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00" y="2209800"/>
            <a:ext cx="9429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Quicken Logo: Home Mortgage Loans and Refinancin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05000" y="5105400"/>
            <a:ext cx="1495425" cy="4191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Picture 2" descr="Quicken Loans Arena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00400" y="5867400"/>
            <a:ext cx="952500" cy="647700"/>
          </a:xfrm>
          <a:prstGeom prst="rect">
            <a:avLst/>
          </a:prstGeom>
          <a:noFill/>
        </p:spPr>
      </p:pic>
      <p:pic>
        <p:nvPicPr>
          <p:cNvPr id="8" name="Picture 4" descr="Fathead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905000" y="5867400"/>
            <a:ext cx="952500" cy="647700"/>
          </a:xfrm>
          <a:prstGeom prst="rect">
            <a:avLst/>
          </a:prstGeom>
          <a:noFill/>
        </p:spPr>
      </p:pic>
      <p:pic>
        <p:nvPicPr>
          <p:cNvPr id="9" name="Picture 6" descr="Cleveland Cavaliers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724400" y="5943600"/>
            <a:ext cx="819150" cy="476250"/>
          </a:xfrm>
          <a:prstGeom prst="rect">
            <a:avLst/>
          </a:prstGeom>
          <a:noFill/>
        </p:spPr>
      </p:pic>
      <p:pic>
        <p:nvPicPr>
          <p:cNvPr id="10" name="Picture 8" descr="Lake Erie Monsters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867400" y="5943600"/>
            <a:ext cx="866775" cy="476250"/>
          </a:xfrm>
          <a:prstGeom prst="rect">
            <a:avLst/>
          </a:prstGeom>
          <a:noFill/>
        </p:spPr>
      </p:pic>
      <p:pic>
        <p:nvPicPr>
          <p:cNvPr id="11" name="Picture 10" descr="Rock Financial - The Mortgage ExpertsSM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657600" y="5029200"/>
            <a:ext cx="1143000" cy="616620"/>
          </a:xfrm>
          <a:prstGeom prst="rect">
            <a:avLst/>
          </a:prstGeom>
          <a:noFill/>
        </p:spPr>
      </p:pic>
      <p:pic>
        <p:nvPicPr>
          <p:cNvPr id="12" name="Picture 14" descr="Title Source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105400" y="5105400"/>
            <a:ext cx="1619250" cy="457200"/>
          </a:xfrm>
          <a:prstGeom prst="rect">
            <a:avLst/>
          </a:prstGeom>
          <a:solidFill>
            <a:schemeClr val="accent1"/>
          </a:solidFill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228600"/>
            <a:ext cx="8380412" cy="2086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do you need to leverage Windows Workflow Foundation?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380412" cy="2616101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000" dirty="0" err="1" smtClean="0"/>
              <a:t>.Net</a:t>
            </a:r>
            <a:r>
              <a:rPr lang="en-US" sz="4000" dirty="0" smtClean="0"/>
              <a:t> 3.0 Framework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 dirty="0" smtClean="0"/>
              <a:t>Visual Studio 2005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 dirty="0" smtClean="0"/>
              <a:t>Visual Studio Workflow Extension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 dirty="0" smtClean="0"/>
              <a:t>*Business Logic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5943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*</a:t>
            </a:r>
            <a:r>
              <a:rPr lang="en-US" i="1" dirty="0" smtClean="0"/>
              <a:t> </a:t>
            </a:r>
            <a:r>
              <a:rPr lang="en-US" i="1" dirty="0" smtClean="0"/>
              <a:t>If you go to the store.  Buy me a snickers bar.  Else buy me a bag of chips.</a:t>
            </a:r>
            <a:endParaRPr lang="en-US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Why Custom Activities?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588" y="1414463"/>
            <a:ext cx="8380412" cy="280692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They’re cool!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Impress your friends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Reusable Logic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Easy for end users to configure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Easy for developers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Easier to follow logic flow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066800"/>
            <a:ext cx="2771775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76200"/>
            <a:ext cx="447675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28600" y="457200"/>
            <a:ext cx="3886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Real-life workflow with three custom activities.</a:t>
            </a:r>
          </a:p>
          <a:p>
            <a:endParaRPr lang="en-US" sz="2800" dirty="0" smtClean="0"/>
          </a:p>
          <a:p>
            <a:r>
              <a:rPr lang="en-US" sz="2800" dirty="0" smtClean="0"/>
              <a:t>Would you rather </a:t>
            </a:r>
            <a:r>
              <a:rPr lang="en-US" sz="2800" smtClean="0"/>
              <a:t>look at, </a:t>
            </a:r>
            <a:r>
              <a:rPr lang="en-US" sz="2800" dirty="0" smtClean="0"/>
              <a:t>and edit this workflow?  </a:t>
            </a:r>
          </a:p>
          <a:p>
            <a:endParaRPr lang="en-US" sz="2800" dirty="0" smtClean="0"/>
          </a:p>
          <a:p>
            <a:r>
              <a:rPr lang="en-US" sz="2800" dirty="0" smtClean="0"/>
              <a:t>Or would you rather stare at 4000 lines of C# code?</a:t>
            </a:r>
          </a:p>
          <a:p>
            <a:endParaRPr lang="en-US" sz="2800" dirty="0" smtClean="0"/>
          </a:p>
          <a:p>
            <a:r>
              <a:rPr lang="en-US" sz="2800" dirty="0" smtClean="0"/>
              <a:t>Let’s Build ONE!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588" y="1414463"/>
            <a:ext cx="8380412" cy="301005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My Blog 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http://keithelder.net/blog/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Email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keith@keithelder.net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Resources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hlinkClick r:id="rId2"/>
              </a:rPr>
              <a:t>http://msdn.microsoft.com/workflow/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>
                <a:hlinkClick r:id="rId3"/>
              </a:rPr>
              <a:t>http://wf.netfx3.com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0705 VBS Launch template">
  <a:themeElements>
    <a:clrScheme name="110705 VBS Launch template 1">
      <a:dk1>
        <a:srgbClr val="000000"/>
      </a:dk1>
      <a:lt1>
        <a:srgbClr val="FFFFFF"/>
      </a:lt1>
      <a:dk2>
        <a:srgbClr val="1C2986"/>
      </a:dk2>
      <a:lt2>
        <a:srgbClr val="FFB601"/>
      </a:lt2>
      <a:accent1>
        <a:srgbClr val="F7E993"/>
      </a:accent1>
      <a:accent2>
        <a:srgbClr val="F68400"/>
      </a:accent2>
      <a:accent3>
        <a:srgbClr val="ABACC3"/>
      </a:accent3>
      <a:accent4>
        <a:srgbClr val="DADADA"/>
      </a:accent4>
      <a:accent5>
        <a:srgbClr val="FAF2C8"/>
      </a:accent5>
      <a:accent6>
        <a:srgbClr val="DF7700"/>
      </a:accent6>
      <a:hlink>
        <a:srgbClr val="AA22F6"/>
      </a:hlink>
      <a:folHlink>
        <a:srgbClr val="7FCB39"/>
      </a:folHlink>
    </a:clrScheme>
    <a:fontScheme name="110705 VBS Launch template">
      <a:majorFont>
        <a:latin typeface="Segoe Semibold"/>
        <a:ea typeface=""/>
        <a:cs typeface="Arial"/>
      </a:majorFont>
      <a:minorFont>
        <a:latin typeface="Segoe Semibol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10705 VBS Launch template 1">
        <a:dk1>
          <a:srgbClr val="000000"/>
        </a:dk1>
        <a:lt1>
          <a:srgbClr val="FFFFFF"/>
        </a:lt1>
        <a:dk2>
          <a:srgbClr val="1C2986"/>
        </a:dk2>
        <a:lt2>
          <a:srgbClr val="FFB601"/>
        </a:lt2>
        <a:accent1>
          <a:srgbClr val="F7E993"/>
        </a:accent1>
        <a:accent2>
          <a:srgbClr val="F68400"/>
        </a:accent2>
        <a:accent3>
          <a:srgbClr val="ABACC3"/>
        </a:accent3>
        <a:accent4>
          <a:srgbClr val="DADADA"/>
        </a:accent4>
        <a:accent5>
          <a:srgbClr val="FAF2C8"/>
        </a:accent5>
        <a:accent6>
          <a:srgbClr val="DF7700"/>
        </a:accent6>
        <a:hlink>
          <a:srgbClr val="AA22F6"/>
        </a:hlink>
        <a:folHlink>
          <a:srgbClr val="7FCB3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11684</TotalTime>
  <Words>216</Words>
  <Application>Microsoft PowerPoint</Application>
  <PresentationFormat>On-screen Show (4:3)</PresentationFormat>
  <Paragraphs>42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110705 VBS Launch template</vt:lpstr>
      <vt:lpstr>Creating Custom Workflow Activities with Windows Workflow Foundation</vt:lpstr>
      <vt:lpstr>About Quicken Loans</vt:lpstr>
      <vt:lpstr>What do you need to leverage Windows Workflow Foundation?</vt:lpstr>
      <vt:lpstr>Why Custom Activities?</vt:lpstr>
      <vt:lpstr>Slide 5</vt:lpstr>
      <vt:lpstr>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DotNetGuru From Scratch   Part 1:  Introduction</dc:title>
  <cp:lastModifiedBy>Keith Elder</cp:lastModifiedBy>
  <cp:revision>238</cp:revision>
  <cp:lastPrinted>1601-01-01T00:00:00Z</cp:lastPrinted>
  <dcterms:created xsi:type="dcterms:W3CDTF">1601-01-01T00:00:00Z</dcterms:created>
  <dcterms:modified xsi:type="dcterms:W3CDTF">2007-05-03T23:42:41Z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Type of Content">
    <vt:lpwstr>LIAB - Launch in a Box</vt:lpwstr>
  </property>
</Properties>
</file>