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270" r:id="rId2"/>
    <p:sldId id="325" r:id="rId3"/>
    <p:sldId id="302" r:id="rId4"/>
    <p:sldId id="328" r:id="rId5"/>
    <p:sldId id="358" r:id="rId6"/>
    <p:sldId id="359" r:id="rId7"/>
    <p:sldId id="341" r:id="rId8"/>
    <p:sldId id="342" r:id="rId9"/>
    <p:sldId id="360" r:id="rId10"/>
    <p:sldId id="339" r:id="rId11"/>
    <p:sldId id="340" r:id="rId12"/>
    <p:sldId id="331" r:id="rId13"/>
    <p:sldId id="344" r:id="rId14"/>
    <p:sldId id="345" r:id="rId15"/>
    <p:sldId id="346" r:id="rId16"/>
    <p:sldId id="347" r:id="rId17"/>
    <p:sldId id="348" r:id="rId18"/>
    <p:sldId id="350" r:id="rId19"/>
    <p:sldId id="349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3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577" autoAdjust="0"/>
  </p:normalViewPr>
  <p:slideViewPr>
    <p:cSldViewPr>
      <p:cViewPr varScale="1">
        <p:scale>
          <a:sx n="65" d="100"/>
          <a:sy n="65" d="100"/>
        </p:scale>
        <p:origin x="-13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828FD6-3DF1-451D-B125-7532F4037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B8DBB-AA70-496F-95F5-4379E6F8DBE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B8DBB-AA70-496F-95F5-4379E6F8DBE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B8DBB-AA70-496F-95F5-4379E6F8DBE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B8DBB-AA70-496F-95F5-4379E6F8DBE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B8DBB-AA70-496F-95F5-4379E6F8DBE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B8DBB-AA70-496F-95F5-4379E6F8DBE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B8DBB-AA70-496F-95F5-4379E6F8DBE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B8DBB-AA70-496F-95F5-4379E6F8DBE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B8DBB-AA70-496F-95F5-4379E6F8DBE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B8DBB-AA70-496F-95F5-4379E6F8DBE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B8DBB-AA70-496F-95F5-4379E6F8DBE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075" y="1414463"/>
            <a:ext cx="7843838" cy="1409700"/>
          </a:xfrm>
          <a:ln algn="ctr"/>
          <a:effectLst>
            <a:outerShdw dist="17961" dir="2700000" algn="ctr" rotWithShape="0">
              <a:schemeClr val="bg2">
                <a:alpha val="74001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075" y="4170363"/>
            <a:ext cx="8035925" cy="530225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>
                <a:latin typeface="Segoe" pitchFamily="2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588" y="1414463"/>
            <a:ext cx="4113212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4463"/>
            <a:ext cx="4114800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228600"/>
            <a:ext cx="838041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Title Slide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414463"/>
            <a:ext cx="83804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bulle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296400" y="130175"/>
            <a:ext cx="241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2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2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2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2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2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2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2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2" charset="0"/>
          <a:cs typeface="Arial" charset="0"/>
        </a:defRPr>
      </a:lvl9pPr>
    </p:titleStyle>
    <p:bodyStyle>
      <a:lvl1pPr marL="447675" indent="-4476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68400"/>
        </a:buClr>
        <a:buSzPct val="95000"/>
        <a:buFont typeface="Wingdings" pitchFamily="2" charset="2"/>
        <a:buChar char="«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33438" indent="-3540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68400"/>
        </a:buClr>
        <a:buSzPct val="95000"/>
        <a:buFont typeface="Wingdings" pitchFamily="2" charset="2"/>
        <a:buChar char="«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208088" indent="-3730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68400"/>
        </a:buClr>
        <a:buSzPct val="95000"/>
        <a:buFont typeface="Wingdings" pitchFamily="2" charset="2"/>
        <a:buChar char="«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544638" indent="-3349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68400"/>
        </a:buClr>
        <a:buSzPct val="95000"/>
        <a:buFont typeface="Wingdings" pitchFamily="2" charset="2"/>
        <a:buChar char="«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51025" indent="-3048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68400"/>
        </a:buClr>
        <a:buSzPct val="95000"/>
        <a:buFont typeface="Wingdings" pitchFamily="2" charset="2"/>
        <a:buChar char="«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08225" indent="-3048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68400"/>
        </a:buClr>
        <a:buSzPct val="95000"/>
        <a:buFont typeface="Wingdings" pitchFamily="2" charset="2"/>
        <a:buChar char="«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65425" indent="-3048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68400"/>
        </a:buClr>
        <a:buSzPct val="95000"/>
        <a:buFont typeface="Wingdings" pitchFamily="2" charset="2"/>
        <a:buChar char="«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222625" indent="-3048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68400"/>
        </a:buClr>
        <a:buSzPct val="95000"/>
        <a:buFont typeface="Wingdings" pitchFamily="2" charset="2"/>
        <a:buChar char="«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679825" indent="-3048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68400"/>
        </a:buClr>
        <a:buSzPct val="95000"/>
        <a:buFont typeface="Wingdings" pitchFamily="2" charset="2"/>
        <a:buChar char="«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msdn2.microsoft.com/en-us/library/aa480464.asp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qarena.com/" TargetMode="External"/><Relationship Id="rId13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hyperlink" Target="http://www.nba.com/cavaliers/" TargetMode="External"/><Relationship Id="rId17" Type="http://schemas.openxmlformats.org/officeDocument/2006/relationships/image" Target="../media/image12.png"/><Relationship Id="rId2" Type="http://schemas.openxmlformats.org/officeDocument/2006/relationships/hyperlink" Target="http://www.quickenloans.com/about/press_room/news_releases/computerworld_best_it2006.html" TargetMode="External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quickenloans.com/?lid=45" TargetMode="External"/><Relationship Id="rId11" Type="http://schemas.openxmlformats.org/officeDocument/2006/relationships/image" Target="../media/image8.gif"/><Relationship Id="rId5" Type="http://schemas.openxmlformats.org/officeDocument/2006/relationships/image" Target="../media/image5.png"/><Relationship Id="rId15" Type="http://schemas.openxmlformats.org/officeDocument/2006/relationships/image" Target="../media/image10.gif"/><Relationship Id="rId10" Type="http://schemas.openxmlformats.org/officeDocument/2006/relationships/hyperlink" Target="http://www.fathead.com/" TargetMode="External"/><Relationship Id="rId4" Type="http://schemas.openxmlformats.org/officeDocument/2006/relationships/hyperlink" Target="http://www.quickenloans.com/about/press_room/news_releases/fortune_best_company2006.html" TargetMode="External"/><Relationship Id="rId9" Type="http://schemas.openxmlformats.org/officeDocument/2006/relationships/image" Target="../media/image7.gif"/><Relationship Id="rId14" Type="http://schemas.openxmlformats.org/officeDocument/2006/relationships/hyperlink" Target="http://www.lakeeriemonsters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oft.com/downloads/details.aspx?familyid=4C557C63-708F-4280-8F0C-637481C31718&amp;displaylang=e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843838" cy="20867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Leveraging Enterprise Library in Your Applications</a:t>
            </a:r>
            <a:endParaRPr lang="en-US" dirty="0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343400"/>
            <a:ext cx="8035925" cy="1754326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Keith Elder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Quicken Loans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Manager, Sr. Software Engineer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Microsoft MVP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Keith a 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keithelder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dot net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Blog:  http://keithelder.net/blog/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88" y="1414463"/>
            <a:ext cx="8380412" cy="5262979"/>
          </a:xfrm>
        </p:spPr>
        <p:txBody>
          <a:bodyPr/>
          <a:lstStyle/>
          <a:p>
            <a:r>
              <a:rPr lang="en-US" dirty="0" smtClean="0"/>
              <a:t>Caching</a:t>
            </a:r>
          </a:p>
          <a:p>
            <a:r>
              <a:rPr lang="en-US" dirty="0" smtClean="0"/>
              <a:t>Data Access</a:t>
            </a:r>
          </a:p>
          <a:p>
            <a:r>
              <a:rPr lang="en-US" dirty="0" smtClean="0"/>
              <a:t>Cryptography</a:t>
            </a:r>
          </a:p>
          <a:p>
            <a:r>
              <a:rPr lang="en-US" dirty="0" smtClean="0"/>
              <a:t>Exception Handling</a:t>
            </a:r>
          </a:p>
          <a:p>
            <a:r>
              <a:rPr lang="en-US" dirty="0" smtClean="0"/>
              <a:t>Logging</a:t>
            </a:r>
          </a:p>
          <a:p>
            <a:r>
              <a:rPr lang="en-US" dirty="0" smtClean="0"/>
              <a:t>Policy Injection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Validation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Block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57200"/>
            <a:ext cx="3245353" cy="620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2588" y="1414463"/>
            <a:ext cx="4494212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Isolated Storage</a:t>
            </a:r>
          </a:p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Database</a:t>
            </a:r>
          </a:p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Custom</a:t>
            </a:r>
          </a:p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Allows for encryption of cached data through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Cryptography block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843838" cy="2086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dirty="0" smtClean="0"/>
              <a:t>Caching Block Demo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Access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066800"/>
            <a:ext cx="449421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Uses </a:t>
            </a:r>
            <a:r>
              <a:rPr lang="en-US" sz="20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Ado.Net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2.0</a:t>
            </a:r>
          </a:p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Reduces the need to write boilerplate code for standard tasks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Maintain consistent data access practices</a:t>
            </a:r>
          </a:p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Relieves developers from learning different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programming models for different types of database</a:t>
            </a:r>
          </a:p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lang="en-US" sz="2000" kern="0" baseline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Reduces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the amount of code that developers must write when they port applications to different databases</a:t>
            </a:r>
          </a:p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Other Blocks That Use It</a:t>
            </a: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Caching (schema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provided)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Logging (schema provided)</a:t>
            </a:r>
          </a:p>
          <a:p>
            <a:pPr marL="1362075" lvl="2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Exception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Handling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143000"/>
            <a:ext cx="38195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843838" cy="2086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dirty="0" smtClean="0"/>
              <a:t>Data Access Block Demo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066800"/>
            <a:ext cx="44942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Reduces the need to write boilerplate code for standard tasks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Maintain consistent cryptography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practices within applications and across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the enterprise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Easy learning curve for developers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lang="en-US" sz="2000" kern="0" baseline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Provides implementations to solve common application cryptography problems</a:t>
            </a:r>
            <a:endParaRPr lang="en-US" sz="20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Extensible, implement your own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8600"/>
            <a:ext cx="360045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843838" cy="2086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dirty="0" smtClean="0"/>
              <a:t>Cryptography Demo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066800"/>
            <a:ext cx="44942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Supports exception handling in all architectural layers of an application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Allows exception policies to be defined and maintained by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admins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devs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can change on the fly</a:t>
            </a:r>
          </a:p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Common tasks</a:t>
            </a: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Logging</a:t>
            </a: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Hide sensitive information by replacing original exception with another</a:t>
            </a: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Eat exceptions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Developers can create their own exception handlers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7625"/>
            <a:ext cx="348615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066800"/>
            <a:ext cx="449421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Write information to a variety of places</a:t>
            </a: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Event log</a:t>
            </a: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Email message</a:t>
            </a: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Database (schema provided)</a:t>
            </a: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Message Queue</a:t>
            </a: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Text File (supports rolling files)</a:t>
            </a: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WMI Event</a:t>
            </a: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Custom location using extension points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Application code does not specify the destination for the information, configuration settings determine whether the block writes the information and where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hlinkClick r:id="rId2"/>
              </a:rPr>
              <a:t>http://msdn2.microsoft.com/en-us/library/aa480464.aspx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7625"/>
            <a:ext cx="348615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7843838" cy="408111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dirty="0" smtClean="0"/>
              <a:t>Exception Handling &amp; Logging</a:t>
            </a:r>
            <a:br>
              <a:rPr lang="en-US" sz="7200" dirty="0" smtClean="0"/>
            </a:br>
            <a:r>
              <a:rPr lang="en-US" sz="7200" dirty="0" smtClean="0"/>
              <a:t>Demo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About Quicken Loans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414463"/>
            <a:ext cx="8380412" cy="378565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Originally founded in 1985 as Rock Financial by Dan Gilbert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Grew to one of the largest independent mortgage banks in the country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1998 IPO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1999 Launched </a:t>
            </a:r>
            <a:r>
              <a:rPr lang="en-US" sz="2000" dirty="0" err="1" smtClean="0"/>
              <a:t>Rockloans.Com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1999 Intuit, Inc (makers of TurboTax and Quicken) purchased Rock Financial.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July 2002 Dan Gilbert purchased Quicken Loans back from Intuit.  Retained Quicken Loans branding and marketing initiatives.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4500 employees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Largest online retail home loan lender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  <p:pic>
        <p:nvPicPr>
          <p:cNvPr id="4" name="Picture 7" descr="Computerworld 100 Best Places to Work in IT 200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76200"/>
            <a:ext cx="8001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Fortune Top 100 Companies to Work For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2209800"/>
            <a:ext cx="9429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Quicken Logo: Home Mortgage Loans and Refinanci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5105400"/>
            <a:ext cx="1495425" cy="4191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2" descr="Quicken Loans Arena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5867400"/>
            <a:ext cx="952500" cy="647700"/>
          </a:xfrm>
          <a:prstGeom prst="rect">
            <a:avLst/>
          </a:prstGeom>
          <a:noFill/>
        </p:spPr>
      </p:pic>
      <p:pic>
        <p:nvPicPr>
          <p:cNvPr id="8" name="Picture 4" descr="Fathead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05000" y="5867400"/>
            <a:ext cx="952500" cy="647700"/>
          </a:xfrm>
          <a:prstGeom prst="rect">
            <a:avLst/>
          </a:prstGeom>
          <a:noFill/>
        </p:spPr>
      </p:pic>
      <p:pic>
        <p:nvPicPr>
          <p:cNvPr id="9" name="Picture 6" descr="Cleveland Cavaliers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24400" y="5943600"/>
            <a:ext cx="819150" cy="476250"/>
          </a:xfrm>
          <a:prstGeom prst="rect">
            <a:avLst/>
          </a:prstGeom>
          <a:noFill/>
        </p:spPr>
      </p:pic>
      <p:pic>
        <p:nvPicPr>
          <p:cNvPr id="10" name="Picture 8" descr="Lake Erie Monsters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67400" y="5943600"/>
            <a:ext cx="866775" cy="476250"/>
          </a:xfrm>
          <a:prstGeom prst="rect">
            <a:avLst/>
          </a:prstGeom>
          <a:noFill/>
        </p:spPr>
      </p:pic>
      <p:pic>
        <p:nvPicPr>
          <p:cNvPr id="11" name="Picture 10" descr="Rock Financial - The Mortgage ExpertsSM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657600" y="5029200"/>
            <a:ext cx="1143000" cy="616620"/>
          </a:xfrm>
          <a:prstGeom prst="rect">
            <a:avLst/>
          </a:prstGeom>
          <a:noFill/>
        </p:spPr>
      </p:pic>
      <p:pic>
        <p:nvPicPr>
          <p:cNvPr id="12" name="Picture 14" descr="Title Sourc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105400" y="5105400"/>
            <a:ext cx="1619250" cy="457200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228600"/>
            <a:ext cx="8380412" cy="757130"/>
          </a:xfrm>
        </p:spPr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371600"/>
            <a:ext cx="449421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Reduces boilerplate code for standard tasks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Maintains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consisent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security practices within applications and enterprise</a:t>
            </a:r>
          </a:p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Eases learning curve</a:t>
            </a:r>
          </a:p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Change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security roles and permissions on the fly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7675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Extensible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371600"/>
            <a:ext cx="374810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752600"/>
            <a:ext cx="7843838" cy="2086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dirty="0" smtClean="0"/>
              <a:t>Security</a:t>
            </a:r>
            <a:br>
              <a:rPr lang="en-US" sz="7200" dirty="0" smtClean="0"/>
            </a:br>
            <a:r>
              <a:rPr lang="en-US" sz="7200" dirty="0" smtClean="0"/>
              <a:t>Demo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228600"/>
            <a:ext cx="8380412" cy="757130"/>
          </a:xfrm>
        </p:spPr>
        <p:txBody>
          <a:bodyPr/>
          <a:lstStyle/>
          <a:p>
            <a:r>
              <a:rPr lang="en-US" dirty="0" smtClean="0"/>
              <a:t>Validation Block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371600"/>
            <a:ext cx="44942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Three ways to perform validation</a:t>
            </a: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Using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configuration</a:t>
            </a: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lang="en-US" sz="2000" kern="0" baseline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Using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attributes</a:t>
            </a: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Using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code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Includes adapters for</a:t>
            </a: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Asp.Net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Windows Forms</a:t>
            </a: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Windows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Communication Foundation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Includes </a:t>
            </a:r>
            <a:r>
              <a:rPr lang="en-US" sz="20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validators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for most standard </a:t>
            </a:r>
            <a:r>
              <a:rPr lang="en-US" sz="20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.Net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data types</a:t>
            </a:r>
          </a:p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Associate multiple rule sets with the same class and with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members of that class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447800"/>
            <a:ext cx="3494474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752600"/>
            <a:ext cx="7843838" cy="2086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dirty="0" smtClean="0"/>
              <a:t>Validation</a:t>
            </a:r>
            <a:br>
              <a:rPr lang="en-US" sz="7200" dirty="0" smtClean="0"/>
            </a:br>
            <a:r>
              <a:rPr lang="en-US" sz="7200" dirty="0" smtClean="0"/>
              <a:t>Demo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228600"/>
            <a:ext cx="8380412" cy="757130"/>
          </a:xfrm>
        </p:spPr>
        <p:txBody>
          <a:bodyPr/>
          <a:lstStyle/>
          <a:p>
            <a:r>
              <a:rPr lang="en-US" dirty="0" smtClean="0"/>
              <a:t>Policy Injection Block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371600"/>
            <a:ext cx="449421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47675" marR="0" lvl="0" indent="-4476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Apply policies to object instances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7675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Rules</a:t>
            </a: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Assembly</a:t>
            </a: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CustomAttribute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lang="en-US" sz="20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MemberName</a:t>
            </a:r>
            <a:endParaRPr lang="en-US" sz="20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MethodSignature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lang="en-US" sz="20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Namspace</a:t>
            </a:r>
            <a:endParaRPr lang="en-US" sz="20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Property</a:t>
            </a: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lang="en-US" sz="20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ReturnType</a:t>
            </a:r>
            <a:endParaRPr lang="en-US" sz="20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TagAttribute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Type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Example: </a:t>
            </a:r>
          </a:p>
          <a:p>
            <a:pPr marL="904875" lvl="1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lang="en-US" sz="20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account.Withdraw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(25)</a:t>
            </a:r>
          </a:p>
          <a:p>
            <a:pPr marL="1362075" lvl="2" indent="-447675" eaLnBrk="0" hangingPunct="0">
              <a:lnSpc>
                <a:spcPct val="9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Security, Logging, Validation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066800"/>
            <a:ext cx="3867150" cy="515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752600"/>
            <a:ext cx="7843838" cy="2086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dirty="0" smtClean="0"/>
              <a:t>Policy Injection</a:t>
            </a:r>
            <a:br>
              <a:rPr lang="en-US" sz="7200" dirty="0" smtClean="0"/>
            </a:br>
            <a:r>
              <a:rPr lang="en-US" sz="7200" dirty="0" smtClean="0"/>
              <a:t>Demo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752600"/>
            <a:ext cx="7843838" cy="308392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dirty="0" smtClean="0"/>
              <a:t>Combing the blocks</a:t>
            </a:r>
            <a:br>
              <a:rPr lang="en-US" sz="7200" dirty="0" smtClean="0"/>
            </a:br>
            <a:r>
              <a:rPr lang="en-US" sz="7200" dirty="0" smtClean="0"/>
              <a:t>Demo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Resources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414463"/>
            <a:ext cx="8380412" cy="395800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Patterns and Practices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http://msdn.microsoft.com/practices/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smtClean="0"/>
              <a:t>Smart Client Software Factory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smtClean="0"/>
              <a:t>Enterprise Library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smtClean="0"/>
              <a:t>Web Services Software Factory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smtClean="0"/>
              <a:t>Mobile Software Factory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My Blog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http://keithelder.net/blog/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Email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Keith a t </a:t>
            </a:r>
            <a:r>
              <a:rPr lang="en-US" sz="2400" dirty="0" err="1" smtClean="0"/>
              <a:t>keithelder</a:t>
            </a:r>
            <a:r>
              <a:rPr lang="en-US" sz="2400" dirty="0" smtClean="0"/>
              <a:t> dot net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Take </a:t>
            </a:r>
            <a:r>
              <a:rPr lang="en-US" dirty="0" err="1" smtClean="0"/>
              <a:t>Aways</a:t>
            </a:r>
            <a:endParaRPr lang="en-US" dirty="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0412" cy="220368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Why would I want to use </a:t>
            </a:r>
            <a:r>
              <a:rPr lang="en-US" sz="2800" dirty="0" err="1" smtClean="0"/>
              <a:t>EntLib</a:t>
            </a:r>
            <a:r>
              <a:rPr lang="en-US" sz="2800" dirty="0" smtClean="0"/>
              <a:t>?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How do I incorporate it into my solutions with source control?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Code samples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How do I use it?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228600"/>
            <a:ext cx="8380412" cy="64633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What is Enterprise Library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0412" cy="426578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Set of tools and programming libraries for </a:t>
            </a:r>
            <a:r>
              <a:rPr lang="en-US" sz="2800" dirty="0" err="1" smtClean="0"/>
              <a:t>.Net</a:t>
            </a:r>
            <a:r>
              <a:rPr lang="en-US" sz="2800" dirty="0" smtClean="0"/>
              <a:t> framework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Developed by Patterns and Practices Team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Benefits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Improved Productivity: Each of the Application Blocks provides several interfaces meant to satisfy common application concerns.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Configuration Driven Design: Many technical decisions about the application behavior can be delayed until configuration time of the application.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Broken down into re-usable blocks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843838" cy="108952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dirty="0" smtClean="0"/>
              <a:t>Getting Started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88" y="1414463"/>
            <a:ext cx="8380412" cy="5780044"/>
          </a:xfrm>
        </p:spPr>
        <p:txBody>
          <a:bodyPr/>
          <a:lstStyle/>
          <a:p>
            <a:r>
              <a:rPr lang="en-US" dirty="0" smtClean="0"/>
              <a:t>Download MSI from Microsoft web site</a:t>
            </a:r>
          </a:p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www.microsoft.com/downloads/details.aspx?familyid=4C557C63-708F-4280-8F0C-637481C31718&amp;displaylang=en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Installing source code is optional</a:t>
            </a:r>
          </a:p>
          <a:p>
            <a:r>
              <a:rPr lang="en-US" dirty="0" smtClean="0"/>
              <a:t>Once setup prepare a version to be used in projects</a:t>
            </a:r>
          </a:p>
          <a:p>
            <a:pPr lvl="1"/>
            <a:r>
              <a:rPr lang="en-US" dirty="0" smtClean="0"/>
              <a:t>Full</a:t>
            </a:r>
          </a:p>
          <a:p>
            <a:pPr lvl="1"/>
            <a:r>
              <a:rPr lang="en-US" dirty="0" smtClean="0"/>
              <a:t>Runtime</a:t>
            </a:r>
          </a:p>
          <a:p>
            <a:r>
              <a:rPr lang="en-US" dirty="0" smtClean="0"/>
              <a:t>Familiarize yourself with </a:t>
            </a:r>
            <a:r>
              <a:rPr lang="en-US" dirty="0" err="1" smtClean="0"/>
              <a:t>EntLib</a:t>
            </a:r>
            <a:r>
              <a:rPr lang="en-US" dirty="0" smtClean="0"/>
              <a:t> Console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52400"/>
            <a:ext cx="24384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C:\Dev\MyApp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685800"/>
            <a:ext cx="12954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Source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9200" y="1295400"/>
            <a:ext cx="12954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HelpDesk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52600" y="2286000"/>
            <a:ext cx="19050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BusinessLayer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52600" y="2743200"/>
            <a:ext cx="19050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DataLayer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52600" y="1828800"/>
            <a:ext cx="19050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WebService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52600" y="3200400"/>
            <a:ext cx="19050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WorkFlow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752600" y="3657600"/>
            <a:ext cx="12954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UI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86000" y="4114800"/>
            <a:ext cx="12954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WinForm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6000" y="4572000"/>
            <a:ext cx="12954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Web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86000" y="5029200"/>
            <a:ext cx="12954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Mobile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371600" y="5791200"/>
            <a:ext cx="12954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Common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371600" y="6248400"/>
            <a:ext cx="27432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ThirdPartyAssemblies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14800" y="2590800"/>
            <a:ext cx="4114800" cy="381000"/>
          </a:xfrm>
          <a:prstGeom prst="roundRect">
            <a:avLst/>
          </a:prstGeom>
          <a:gradFill>
            <a:gsLst>
              <a:gs pos="0">
                <a:srgbClr val="00B05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1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Company.MyApp.HelpDesk.BusinessLayer</a:t>
            </a:r>
            <a:endParaRPr lang="en-US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cxnSp>
        <p:nvCxnSpPr>
          <p:cNvPr id="20" name="Elbow Connector 19"/>
          <p:cNvCxnSpPr>
            <a:stCxn id="8" idx="3"/>
            <a:endCxn id="18" idx="1"/>
          </p:cNvCxnSpPr>
          <p:nvPr/>
        </p:nvCxnSpPr>
        <p:spPr>
          <a:xfrm>
            <a:off x="3657600" y="2476500"/>
            <a:ext cx="4572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114800" y="3200400"/>
            <a:ext cx="4114800" cy="381000"/>
          </a:xfrm>
          <a:prstGeom prst="roundRect">
            <a:avLst/>
          </a:prstGeom>
          <a:gradFill>
            <a:gsLst>
              <a:gs pos="0">
                <a:srgbClr val="00B05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1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Company.MyApp.HelpDesk.DataLayer</a:t>
            </a:r>
            <a:endParaRPr lang="en-US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cxnSp>
        <p:nvCxnSpPr>
          <p:cNvPr id="27" name="Elbow Connector 26"/>
          <p:cNvCxnSpPr>
            <a:endCxn id="25" idx="1"/>
          </p:cNvCxnSpPr>
          <p:nvPr/>
        </p:nvCxnSpPr>
        <p:spPr>
          <a:xfrm>
            <a:off x="3505200" y="2971800"/>
            <a:ext cx="609600" cy="4191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114800" y="4495800"/>
            <a:ext cx="4114800" cy="381000"/>
          </a:xfrm>
          <a:prstGeom prst="roundRect">
            <a:avLst/>
          </a:prstGeom>
          <a:gradFill>
            <a:gsLst>
              <a:gs pos="0">
                <a:srgbClr val="00B05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1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Company.MyApp.HelpDesk.UI.WinForm</a:t>
            </a:r>
            <a:endParaRPr lang="en-US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cxnSp>
        <p:nvCxnSpPr>
          <p:cNvPr id="30" name="Elbow Connector 29"/>
          <p:cNvCxnSpPr>
            <a:stCxn id="13" idx="3"/>
            <a:endCxn id="28" idx="1"/>
          </p:cNvCxnSpPr>
          <p:nvPr/>
        </p:nvCxnSpPr>
        <p:spPr>
          <a:xfrm>
            <a:off x="3581400" y="4305300"/>
            <a:ext cx="5334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114800" y="5334000"/>
            <a:ext cx="4114800" cy="381000"/>
          </a:xfrm>
          <a:prstGeom prst="roundRect">
            <a:avLst/>
          </a:prstGeom>
          <a:gradFill>
            <a:gsLst>
              <a:gs pos="0">
                <a:srgbClr val="00B05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1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Company.MyApp.HelpDesk.UI.Mobile</a:t>
            </a:r>
            <a:endParaRPr lang="en-US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cxnSp>
        <p:nvCxnSpPr>
          <p:cNvPr id="34" name="Elbow Connector 33"/>
          <p:cNvCxnSpPr>
            <a:endCxn id="32" idx="1"/>
          </p:cNvCxnSpPr>
          <p:nvPr/>
        </p:nvCxnSpPr>
        <p:spPr>
          <a:xfrm>
            <a:off x="3581400" y="5181600"/>
            <a:ext cx="533400" cy="342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3352800" y="228600"/>
            <a:ext cx="5410200" cy="10890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Folder Structure For Application</a:t>
            </a:r>
          </a:p>
        </p:txBody>
      </p:sp>
      <p:sp>
        <p:nvSpPr>
          <p:cNvPr id="37" name="Left Brace 36"/>
          <p:cNvSpPr/>
          <p:nvPr/>
        </p:nvSpPr>
        <p:spPr>
          <a:xfrm>
            <a:off x="381000" y="1219200"/>
            <a:ext cx="990600" cy="4343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Module</a:t>
            </a:r>
          </a:p>
        </p:txBody>
      </p:sp>
      <p:sp>
        <p:nvSpPr>
          <p:cNvPr id="38" name="Right Brace 37"/>
          <p:cNvSpPr/>
          <p:nvPr/>
        </p:nvSpPr>
        <p:spPr>
          <a:xfrm>
            <a:off x="8153400" y="2438400"/>
            <a:ext cx="990600" cy="3352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Project</a:t>
            </a:r>
          </a:p>
          <a:p>
            <a:pPr algn="ctr">
              <a:defRPr/>
            </a:pPr>
            <a:r>
              <a:rPr lang="en-US" dirty="0"/>
              <a:t> </a:t>
            </a:r>
            <a:r>
              <a:rPr lang="en-US" dirty="0" smtClean="0"/>
              <a:t>Folders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267200" y="1676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Folder</a:t>
            </a:r>
            <a:endParaRPr lang="en-US" dirty="0"/>
          </a:p>
        </p:txBody>
      </p:sp>
      <p:cxnSp>
        <p:nvCxnSpPr>
          <p:cNvPr id="31" name="Elbow Connector 30"/>
          <p:cNvCxnSpPr>
            <a:stCxn id="26" idx="2"/>
            <a:endCxn id="18" idx="0"/>
          </p:cNvCxnSpPr>
          <p:nvPr/>
        </p:nvCxnSpPr>
        <p:spPr>
          <a:xfrm rot="16200000" flipH="1">
            <a:off x="5671066" y="2089666"/>
            <a:ext cx="545068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2438400"/>
            <a:ext cx="24384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C:\Dev\MyApp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2971800"/>
            <a:ext cx="12954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Source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3505200"/>
            <a:ext cx="27432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ThirdPartyAssemblies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28800" y="4876800"/>
            <a:ext cx="21336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Runtime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28800" y="4419600"/>
            <a:ext cx="21336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Full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47800" y="3962400"/>
            <a:ext cx="27432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EnterpriseLibrary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724400" y="2743200"/>
            <a:ext cx="3962400" cy="3785652"/>
          </a:xfrm>
          <a:prstGeom prst="rect">
            <a:avLst/>
          </a:prstGeom>
        </p:spPr>
        <p:txBody>
          <a:bodyPr/>
          <a:lstStyle/>
          <a:p>
            <a:pPr marL="447675" marR="0" lvl="0" indent="-447675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Full – Take all the files from c:\Program Files\Microsoft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Enterprise …..\bin\* except the .xml files</a:t>
            </a:r>
          </a:p>
          <a:p>
            <a:pPr marL="904875" lvl="1" indent="-447675">
              <a:lnSpc>
                <a:spcPct val="80000"/>
              </a:lnSpc>
              <a:spcBef>
                <a:spcPct val="30000"/>
              </a:spcBef>
              <a:buClr>
                <a:srgbClr val="F68400"/>
              </a:buClr>
              <a:buSzPct val="95000"/>
              <a:buFont typeface="Wingdings" pitchFamily="2" charset="2"/>
              <a:buChar char="«"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Any custom exceptions thrown will need to have DLLs copied here so </a:t>
            </a:r>
            <a:r>
              <a:rPr lang="en-US" sz="20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config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tool works properly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68400"/>
              </a:buClr>
              <a:buSzPct val="95000"/>
              <a:buFont typeface="Wingdings" pitchFamily="2" charset="2"/>
              <a:buChar char="«"/>
              <a:tabLst/>
              <a:defRPr/>
            </a:pPr>
            <a:r>
              <a:rPr lang="en-US" sz="2000" kern="0" baseline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Runtime – All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the DLLs that you add as a reference.  Exclude *.design.* DLLs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82588" y="228600"/>
            <a:ext cx="8380412" cy="750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Suggested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Way To Add </a:t>
            </a:r>
            <a:r>
              <a:rPr kumimoji="0" lang="en-US" sz="4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EntLib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to Your Projects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6019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(see talk on Structure and Guidance for Organizing Solutions in Visual Studio)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843838" cy="2086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dirty="0" smtClean="0"/>
              <a:t>Enterprise </a:t>
            </a:r>
            <a:r>
              <a:rPr lang="en-US" sz="7200" smtClean="0"/>
              <a:t>Library Console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0705 VBS Launch template">
  <a:themeElements>
    <a:clrScheme name="110705 VBS Launch template 1">
      <a:dk1>
        <a:srgbClr val="000000"/>
      </a:dk1>
      <a:lt1>
        <a:srgbClr val="FFFFFF"/>
      </a:lt1>
      <a:dk2>
        <a:srgbClr val="1C2986"/>
      </a:dk2>
      <a:lt2>
        <a:srgbClr val="FFB601"/>
      </a:lt2>
      <a:accent1>
        <a:srgbClr val="F7E993"/>
      </a:accent1>
      <a:accent2>
        <a:srgbClr val="F68400"/>
      </a:accent2>
      <a:accent3>
        <a:srgbClr val="ABACC3"/>
      </a:accent3>
      <a:accent4>
        <a:srgbClr val="DADADA"/>
      </a:accent4>
      <a:accent5>
        <a:srgbClr val="FAF2C8"/>
      </a:accent5>
      <a:accent6>
        <a:srgbClr val="DF7700"/>
      </a:accent6>
      <a:hlink>
        <a:srgbClr val="AA22F6"/>
      </a:hlink>
      <a:folHlink>
        <a:srgbClr val="7FCB39"/>
      </a:folHlink>
    </a:clrScheme>
    <a:fontScheme name="110705 VBS Launch template">
      <a:majorFont>
        <a:latin typeface="Segoe Semibold"/>
        <a:ea typeface=""/>
        <a:cs typeface="Arial"/>
      </a:majorFont>
      <a:minorFont>
        <a:latin typeface="Segoe Semibol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0705 VBS Launch template 1">
        <a:dk1>
          <a:srgbClr val="000000"/>
        </a:dk1>
        <a:lt1>
          <a:srgbClr val="FFFFFF"/>
        </a:lt1>
        <a:dk2>
          <a:srgbClr val="1C2986"/>
        </a:dk2>
        <a:lt2>
          <a:srgbClr val="FFB601"/>
        </a:lt2>
        <a:accent1>
          <a:srgbClr val="F7E993"/>
        </a:accent1>
        <a:accent2>
          <a:srgbClr val="F68400"/>
        </a:accent2>
        <a:accent3>
          <a:srgbClr val="ABACC3"/>
        </a:accent3>
        <a:accent4>
          <a:srgbClr val="DADADA"/>
        </a:accent4>
        <a:accent5>
          <a:srgbClr val="FAF2C8"/>
        </a:accent5>
        <a:accent6>
          <a:srgbClr val="DF7700"/>
        </a:accent6>
        <a:hlink>
          <a:srgbClr val="AA22F6"/>
        </a:hlink>
        <a:folHlink>
          <a:srgbClr val="7FCB3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13327</TotalTime>
  <Words>725</Words>
  <Application>Microsoft PowerPoint</Application>
  <PresentationFormat>On-screen Show (4:3)</PresentationFormat>
  <Paragraphs>181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110705 VBS Launch template</vt:lpstr>
      <vt:lpstr>Leveraging Enterprise Library in Your Applications</vt:lpstr>
      <vt:lpstr>About Quicken Loans</vt:lpstr>
      <vt:lpstr>Take Aways</vt:lpstr>
      <vt:lpstr>What is Enterprise Library</vt:lpstr>
      <vt:lpstr>Getting Started</vt:lpstr>
      <vt:lpstr>Setup Tips</vt:lpstr>
      <vt:lpstr>Slide 7</vt:lpstr>
      <vt:lpstr>Slide 8</vt:lpstr>
      <vt:lpstr>Enterprise Library Console</vt:lpstr>
      <vt:lpstr>Application Blocks</vt:lpstr>
      <vt:lpstr>Caching Block</vt:lpstr>
      <vt:lpstr>Caching Block Demo</vt:lpstr>
      <vt:lpstr>Data Access</vt:lpstr>
      <vt:lpstr>Data Access Block Demo</vt:lpstr>
      <vt:lpstr>Cryptography</vt:lpstr>
      <vt:lpstr>Cryptography Demo</vt:lpstr>
      <vt:lpstr>Exception</vt:lpstr>
      <vt:lpstr>Logging</vt:lpstr>
      <vt:lpstr>Exception Handling &amp; Logging Demo</vt:lpstr>
      <vt:lpstr>Security</vt:lpstr>
      <vt:lpstr>Security Demo</vt:lpstr>
      <vt:lpstr>Validation Block</vt:lpstr>
      <vt:lpstr>Validation Demo</vt:lpstr>
      <vt:lpstr>Policy Injection Block</vt:lpstr>
      <vt:lpstr>Policy Injection Demo</vt:lpstr>
      <vt:lpstr>Combing the blocks Demo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DotNetGuru From Scratch   Part 1:  Introduction</dc:title>
  <dc:creator>Elder, Keith</dc:creator>
  <cp:lastModifiedBy>Keith Elder</cp:lastModifiedBy>
  <cp:revision>370</cp:revision>
  <cp:lastPrinted>1601-01-01T00:00:00Z</cp:lastPrinted>
  <dcterms:created xsi:type="dcterms:W3CDTF">1601-01-01T00:00:00Z</dcterms:created>
  <dcterms:modified xsi:type="dcterms:W3CDTF">2007-10-11T16:32:55Z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Type of Content">
    <vt:lpwstr>LIAB - Launch in a Box</vt:lpwstr>
  </property>
</Properties>
</file>