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61" r:id="rId3"/>
    <p:sldId id="262" r:id="rId4"/>
    <p:sldId id="263" r:id="rId5"/>
    <p:sldId id="275" r:id="rId6"/>
    <p:sldId id="276" r:id="rId7"/>
    <p:sldId id="297" r:id="rId8"/>
    <p:sldId id="277" r:id="rId9"/>
    <p:sldId id="278" r:id="rId10"/>
    <p:sldId id="258" r:id="rId11"/>
    <p:sldId id="267" r:id="rId12"/>
    <p:sldId id="270" r:id="rId13"/>
    <p:sldId id="271" r:id="rId14"/>
    <p:sldId id="282" r:id="rId15"/>
    <p:sldId id="284" r:id="rId16"/>
    <p:sldId id="285" r:id="rId17"/>
    <p:sldId id="268" r:id="rId18"/>
    <p:sldId id="288" r:id="rId19"/>
    <p:sldId id="289" r:id="rId20"/>
    <p:sldId id="286" r:id="rId21"/>
    <p:sldId id="283" r:id="rId22"/>
    <p:sldId id="269" r:id="rId23"/>
    <p:sldId id="290" r:id="rId24"/>
    <p:sldId id="291" r:id="rId25"/>
    <p:sldId id="292" r:id="rId26"/>
    <p:sldId id="295" r:id="rId27"/>
    <p:sldId id="293" r:id="rId28"/>
    <p:sldId id="294" r:id="rId29"/>
    <p:sldId id="29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9275" autoAdjust="0"/>
  </p:normalViewPr>
  <p:slideViewPr>
    <p:cSldViewPr>
      <p:cViewPr>
        <p:scale>
          <a:sx n="50" d="100"/>
          <a:sy n="50" d="100"/>
        </p:scale>
        <p:origin x="-2190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6A9AF-BD10-4FB9-BCCB-F5D1AB40DA37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85D1D-344B-4654-9BC3-347624FDC51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usiness_rules_engine#Types_of_rule_engines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usiness_rules_engine#Types_of_rule_engines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Having a child</a:t>
            </a:r>
          </a:p>
          <a:p>
            <a:r>
              <a:rPr lang="en-US" dirty="0" smtClean="0"/>
              <a:t>Grand Canyon</a:t>
            </a:r>
          </a:p>
          <a:p>
            <a:r>
              <a:rPr lang="en-US" dirty="0" smtClean="0"/>
              <a:t>Volcanoes</a:t>
            </a:r>
          </a:p>
          <a:p>
            <a:r>
              <a:rPr lang="en-US" dirty="0" smtClean="0"/>
              <a:t>Ocean</a:t>
            </a:r>
          </a:p>
          <a:p>
            <a:r>
              <a:rPr lang="en-US" dirty="0" smtClean="0"/>
              <a:t>Someone that has fought a disease and won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85D1D-344B-4654-9BC3-347624FDC51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look at the first</a:t>
            </a:r>
            <a:r>
              <a:rPr lang="en-US" baseline="0" dirty="0" smtClean="0"/>
              <a:t> three lines of the sample rules.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85D1D-344B-4654-9BC3-347624FDC51F}" type="slidenum">
              <a:rPr lang="en-US" smtClean="0"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look at the first</a:t>
            </a:r>
            <a:r>
              <a:rPr lang="en-US" baseline="0" dirty="0" smtClean="0"/>
              <a:t> three lines of the sample rules.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85D1D-344B-4654-9BC3-347624FDC51F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look at the first</a:t>
            </a:r>
            <a:r>
              <a:rPr lang="en-US" baseline="0" dirty="0" smtClean="0"/>
              <a:t> three lines of the sample rules.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85D1D-344B-4654-9BC3-347624FDC51F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look at the first</a:t>
            </a:r>
            <a:r>
              <a:rPr lang="en-US" baseline="0" dirty="0" smtClean="0"/>
              <a:t> three lines of the sample rules.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85D1D-344B-4654-9BC3-347624FDC51F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look at the first</a:t>
            </a:r>
            <a:r>
              <a:rPr lang="en-US" baseline="0" dirty="0" smtClean="0"/>
              <a:t> three lines of the sample rules.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85D1D-344B-4654-9BC3-347624FDC51F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Sunset at North Pole, pretty amazing picture wouldn’t you agree?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85D1D-344B-4654-9BC3-347624FDC51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 about what rule engines are.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85D1D-344B-4654-9BC3-347624FDC51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will be taking this fairly</a:t>
            </a:r>
            <a:r>
              <a:rPr lang="en-US" baseline="0" dirty="0" smtClean="0"/>
              <a:t> common </a:t>
            </a:r>
            <a:r>
              <a:rPr lang="en-US" baseline="0" dirty="0" err="1" smtClean="0"/>
              <a:t>english</a:t>
            </a:r>
            <a:r>
              <a:rPr lang="en-US" baseline="0" dirty="0" smtClean="0"/>
              <a:t> statement and use it as a basis for a rules engine. We’ll take this </a:t>
            </a:r>
            <a:r>
              <a:rPr lang="en-US" baseline="0" dirty="0" err="1" smtClean="0"/>
              <a:t>english</a:t>
            </a:r>
            <a:r>
              <a:rPr lang="en-US" baseline="0" dirty="0" smtClean="0"/>
              <a:t> text, and generate Ruby script which will then call into C# code.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And of course it goes without saying that we can store the ruby script in the Cylinder and thus invoke this whenever we want. We’ll be using </a:t>
            </a:r>
            <a:r>
              <a:rPr lang="en-US" baseline="0" dirty="0" err="1" smtClean="0"/>
              <a:t>IronRuby</a:t>
            </a:r>
            <a:r>
              <a:rPr lang="en-US" baseline="0" dirty="0" smtClean="0"/>
              <a:t> to execute the Ruby Script.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85D1D-344B-4654-9BC3-347624FDC51F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http://en.wikipedia.org/wiki/Business_rules_engine#Types_of_rule_engines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Forward chaining – works until a goal is met</a:t>
            </a:r>
          </a:p>
          <a:p>
            <a:r>
              <a:rPr lang="en-US" dirty="0" smtClean="0"/>
              <a:t>Backward</a:t>
            </a:r>
            <a:r>
              <a:rPr lang="en-US" baseline="0" dirty="0" smtClean="0"/>
              <a:t> chaining  - works backward from the goal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85D1D-344B-4654-9BC3-347624FDC51F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http://en.wikipedia.org/wiki/Business_rules_engine#Types_of_rule_engines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Forward chaining – works until a goal is met</a:t>
            </a:r>
          </a:p>
          <a:p>
            <a:r>
              <a:rPr lang="en-US" dirty="0" smtClean="0"/>
              <a:t>Backward</a:t>
            </a:r>
            <a:r>
              <a:rPr lang="en-US" baseline="0" dirty="0" smtClean="0"/>
              <a:t> chaining  - works backward from the goal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85D1D-344B-4654-9BC3-347624FDC51F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got this email from a fellow team member in marketing a few months ago. What</a:t>
            </a:r>
            <a:r>
              <a:rPr lang="en-US" baseline="0" dirty="0" smtClean="0"/>
              <a:t> he sent me was the rules that needed to process a particular feedback survey. We have lots of these surveys that collect data, and each has their own specific types of rules and what not. Now while we have a rules engine internally that we’ve built, and a pretty amazing one, it doesn’t really help us in this situation because:</a:t>
            </a:r>
          </a:p>
          <a:p>
            <a:endParaRPr lang="en-US" baseline="0" dirty="0" smtClean="0"/>
          </a:p>
          <a:p>
            <a:pPr marL="228600" indent="-228600">
              <a:buAutoNum type="alphaUcParenR"/>
            </a:pPr>
            <a:r>
              <a:rPr lang="en-US" baseline="0" dirty="0" smtClean="0"/>
              <a:t>It requires a lot of training</a:t>
            </a:r>
          </a:p>
          <a:p>
            <a:pPr marL="228600" indent="-228600">
              <a:buAutoNum type="alphaUcParenR"/>
            </a:pPr>
            <a:r>
              <a:rPr lang="en-US" baseline="0" dirty="0" smtClean="0"/>
              <a:t>It only runs on windows, this team member has a Mac</a:t>
            </a:r>
          </a:p>
          <a:p>
            <a:pPr marL="228600" indent="-228600">
              <a:buAutoNum type="alphaUcParenR"/>
            </a:pPr>
            <a:r>
              <a:rPr lang="en-US" baseline="0" dirty="0" smtClean="0"/>
              <a:t>It is very complicated</a:t>
            </a:r>
          </a:p>
          <a:p>
            <a:pPr marL="228600" indent="-228600">
              <a:buAutoNum type="alphaUcParenR"/>
            </a:pPr>
            <a:r>
              <a:rPr lang="en-US" baseline="0" dirty="0" smtClean="0"/>
              <a:t>It </a:t>
            </a:r>
            <a:r>
              <a:rPr lang="en-US" baseline="0" dirty="0" err="1" smtClean="0"/>
              <a:t>woldn’t</a:t>
            </a:r>
            <a:r>
              <a:rPr lang="en-US" baseline="0" dirty="0" smtClean="0"/>
              <a:t> *amaze* anyone in Marketing</a:t>
            </a:r>
          </a:p>
          <a:p>
            <a:pPr marL="228600" indent="-228600">
              <a:buAutoNum type="alphaUcParenR"/>
            </a:pPr>
            <a:endParaRPr lang="en-US" baseline="0" dirty="0" smtClean="0"/>
          </a:p>
          <a:p>
            <a:r>
              <a:rPr lang="en-US" baseline="0" dirty="0" smtClean="0"/>
              <a:t>Think about this from my team member’s perspective (who is our client in this case). If we used his exact words to write these </a:t>
            </a:r>
            <a:r>
              <a:rPr lang="en-US" baseline="0" dirty="0" err="1" smtClean="0"/>
              <a:t>ruels</a:t>
            </a:r>
            <a:r>
              <a:rPr lang="en-US" baseline="0" dirty="0" smtClean="0"/>
              <a:t>, wouldn’t THAT BE AMAZING!? </a:t>
            </a:r>
          </a:p>
          <a:p>
            <a:endParaRPr lang="en-US" baseline="0" dirty="0" smtClean="0"/>
          </a:p>
          <a:p>
            <a:r>
              <a:rPr lang="en-US" baseline="0" dirty="0" smtClean="0"/>
              <a:t>Answer: Yes.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And this is what we did. So let’s take a look at a stripped down sample / demo UI.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85D1D-344B-4654-9BC3-347624FDC51F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85D1D-344B-4654-9BC3-347624FDC51F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look at the first</a:t>
            </a:r>
            <a:r>
              <a:rPr lang="en-US" baseline="0" dirty="0" smtClean="0"/>
              <a:t> three lines of the sample rules.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85D1D-344B-4654-9BC3-347624FDC51F}" type="slidenum">
              <a:rPr lang="en-US" smtClean="0"/>
              <a:t>15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2250-154B-434E-B230-70064039201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1AAA-B28C-4244-AEFD-2A92A652C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2250-154B-434E-B230-70064039201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1AAA-B28C-4244-AEFD-2A92A652C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2250-154B-434E-B230-70064039201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1AAA-B28C-4244-AEFD-2A92A652C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2250-154B-434E-B230-70064039201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1AAA-B28C-4244-AEFD-2A92A652C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2250-154B-434E-B230-70064039201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1AAA-B28C-4244-AEFD-2A92A652C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2250-154B-434E-B230-70064039201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1AAA-B28C-4244-AEFD-2A92A652C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2250-154B-434E-B230-70064039201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1AAA-B28C-4244-AEFD-2A92A652C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2250-154B-434E-B230-70064039201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1AAA-B28C-4244-AEFD-2A92A652C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2250-154B-434E-B230-70064039201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1AAA-B28C-4244-AEFD-2A92A652C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2250-154B-434E-B230-70064039201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1AAA-B28C-4244-AEFD-2A92A652C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2250-154B-434E-B230-70064039201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1AAA-B28C-4244-AEFD-2A92A652C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C2250-154B-434E-B230-700640392013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B1AAA-B28C-4244-AEFD-2A92A652C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Building an English-based Rules Engine Using .NET and </a:t>
            </a:r>
            <a:r>
              <a:rPr lang="en-US" b="1" dirty="0" err="1"/>
              <a:t>IronRuby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@</a:t>
            </a:r>
            <a:r>
              <a:rPr lang="en-US" dirty="0" err="1" smtClean="0"/>
              <a:t>KeithElder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Director, Software Engineering @ Quicken Loans</a:t>
            </a:r>
          </a:p>
          <a:p>
            <a:r>
              <a:rPr lang="en-US" dirty="0" smtClean="0"/>
              <a:t>or</a:t>
            </a:r>
          </a:p>
          <a:p>
            <a:r>
              <a:rPr lang="en-US" dirty="0" smtClean="0"/>
              <a:t>Aka: Professional </a:t>
            </a:r>
            <a:r>
              <a:rPr lang="en-US" dirty="0" smtClean="0"/>
              <a:t>Emailer and </a:t>
            </a:r>
            <a:r>
              <a:rPr lang="en-US" dirty="0" err="1" smtClean="0"/>
              <a:t>Typer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Real World Example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295400"/>
            <a:ext cx="8391869" cy="259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4191000"/>
            <a:ext cx="868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You know what would be amazing? If I could create a way for someone in Marketing to enter rules just like above.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This Is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Natural language processing</a:t>
            </a:r>
          </a:p>
          <a:p>
            <a:r>
              <a:rPr lang="en-US" dirty="0" smtClean="0"/>
              <a:t>Machine learning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It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Ignoring the ceremony of the English language and taking only the parts we care about</a:t>
            </a:r>
          </a:p>
          <a:p>
            <a:r>
              <a:rPr lang="en-US" dirty="0" smtClean="0"/>
              <a:t>Pattern matching</a:t>
            </a:r>
          </a:p>
          <a:p>
            <a:r>
              <a:rPr lang="en-US" dirty="0" smtClean="0"/>
              <a:t>Mapping the text to Code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– Identify Connectors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74320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/>
              <a:t>If </a:t>
            </a:r>
            <a:r>
              <a:rPr lang="en-US" sz="3600" dirty="0" smtClean="0"/>
              <a:t>answer to question 2</a:t>
            </a:r>
            <a:r>
              <a:rPr lang="en-US" sz="3600" dirty="0" smtClean="0"/>
              <a:t> is </a:t>
            </a:r>
            <a:r>
              <a:rPr lang="en-US" sz="3600" dirty="0" smtClean="0"/>
              <a:t>Very </a:t>
            </a:r>
            <a:r>
              <a:rPr lang="en-US" sz="3600" dirty="0" smtClean="0"/>
              <a:t>Satisfied </a:t>
            </a:r>
            <a:r>
              <a:rPr lang="en-US" sz="3600" b="1" u="sng" dirty="0" smtClean="0"/>
              <a:t>and </a:t>
            </a:r>
            <a:r>
              <a:rPr lang="en-US" sz="3600" dirty="0" smtClean="0"/>
              <a:t>client is a repeat </a:t>
            </a:r>
            <a:r>
              <a:rPr lang="en-US" sz="3600" dirty="0" smtClean="0"/>
              <a:t>client </a:t>
            </a:r>
            <a:r>
              <a:rPr lang="en-US" sz="3600" b="1" u="sng" dirty="0" smtClean="0"/>
              <a:t>then </a:t>
            </a:r>
            <a:r>
              <a:rPr lang="en-US" sz="3600" dirty="0" smtClean="0"/>
              <a:t>send them a discount coupon in the </a:t>
            </a:r>
            <a:r>
              <a:rPr lang="en-US" sz="3600" dirty="0" smtClean="0"/>
              <a:t>mail.</a:t>
            </a:r>
            <a:endParaRPr lang="en-US" sz="3600" dirty="0"/>
          </a:p>
        </p:txBody>
      </p:sp>
      <p:sp>
        <p:nvSpPr>
          <p:cNvPr id="8" name="Down Arrow 7"/>
          <p:cNvSpPr/>
          <p:nvPr/>
        </p:nvSpPr>
        <p:spPr>
          <a:xfrm rot="2279924">
            <a:off x="227648" y="1860462"/>
            <a:ext cx="685800" cy="9756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 rot="2279924">
            <a:off x="7837251" y="1966858"/>
            <a:ext cx="685800" cy="941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 rot="7613505">
            <a:off x="5531473" y="3726574"/>
            <a:ext cx="685800" cy="10271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76400" y="4876800"/>
            <a:ext cx="525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CONNECTORS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Easier to Process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512874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/>
              <a:t>If </a:t>
            </a:r>
            <a:r>
              <a:rPr lang="en-US" sz="3600" dirty="0" smtClean="0"/>
              <a:t>answer to question 2</a:t>
            </a:r>
            <a:r>
              <a:rPr lang="en-US" sz="3600" dirty="0" smtClean="0"/>
              <a:t> is </a:t>
            </a:r>
            <a:r>
              <a:rPr lang="en-US" sz="3600" dirty="0" smtClean="0"/>
              <a:t>Very </a:t>
            </a:r>
            <a:r>
              <a:rPr lang="en-US" sz="3600" dirty="0" smtClean="0"/>
              <a:t>Satisfied </a:t>
            </a:r>
          </a:p>
          <a:p>
            <a:r>
              <a:rPr lang="en-US" sz="3600" b="1" u="sng" dirty="0" smtClean="0"/>
              <a:t>A</a:t>
            </a:r>
            <a:r>
              <a:rPr lang="en-US" sz="3600" b="1" u="sng" dirty="0" smtClean="0"/>
              <a:t>nd </a:t>
            </a:r>
            <a:r>
              <a:rPr lang="en-US" sz="3600" dirty="0" smtClean="0"/>
              <a:t>client is a repeat </a:t>
            </a:r>
            <a:r>
              <a:rPr lang="en-US" sz="3600" dirty="0" smtClean="0"/>
              <a:t>client </a:t>
            </a:r>
            <a:endParaRPr lang="en-US" sz="3600" b="1" u="sng" dirty="0" smtClean="0"/>
          </a:p>
          <a:p>
            <a:r>
              <a:rPr lang="en-US" sz="3600" b="1" u="sng" dirty="0" smtClean="0"/>
              <a:t>T</a:t>
            </a:r>
            <a:r>
              <a:rPr lang="en-US" sz="3600" b="1" u="sng" dirty="0" smtClean="0"/>
              <a:t>hen </a:t>
            </a:r>
            <a:r>
              <a:rPr lang="en-US" sz="3600" dirty="0" smtClean="0"/>
              <a:t>send them a discount coupon in the </a:t>
            </a:r>
            <a:r>
              <a:rPr lang="en-US" sz="3600" dirty="0" smtClean="0"/>
              <a:t>mail.</a:t>
            </a:r>
            <a:endParaRPr 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1676400" y="4876800"/>
            <a:ext cx="525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CONNECTORS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Statement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6002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If answer to question 2</a:t>
            </a:r>
            <a:r>
              <a:rPr lang="en-US" sz="3600" dirty="0" smtClean="0"/>
              <a:t> is </a:t>
            </a:r>
            <a:r>
              <a:rPr lang="en-US" sz="3600" dirty="0" smtClean="0"/>
              <a:t>Very </a:t>
            </a:r>
            <a:r>
              <a:rPr lang="en-US" sz="3600" dirty="0" smtClean="0"/>
              <a:t>Satisfied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32766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Need a method that returns a </a:t>
            </a:r>
            <a:r>
              <a:rPr lang="en-US" sz="3200" dirty="0" err="1" smtClean="0"/>
              <a:t>bool</a:t>
            </a:r>
            <a:r>
              <a:rPr lang="en-US" sz="3200" dirty="0" smtClean="0"/>
              <a:t> and takes two parameters</a:t>
            </a:r>
            <a:endParaRPr lang="en-US" sz="3200" b="1" u="sng" dirty="0" smtClean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6200" y="4800600"/>
            <a:ext cx="7642157" cy="58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err="1" smtClean="0">
                <a:solidFill>
                  <a:srgbClr val="0000FF"/>
                </a:solidFill>
                <a:latin typeface="+mj-lt"/>
                <a:cs typeface="Consolas" pitchFamily="49" charset="0"/>
              </a:rPr>
              <a:t>b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cs typeface="Consolas" pitchFamily="49" charset="0"/>
              </a:rPr>
              <a:t>ool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cs typeface="Consolas" pitchFamily="49" charset="0"/>
              </a:rPr>
              <a:t>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Consolas" pitchFamily="49" charset="0"/>
              </a:rPr>
              <a:t>AnswerToQuestion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Consolas" pitchFamily="49" charset="0"/>
              </a:rPr>
              <a:t>(</a:t>
            </a:r>
            <a:r>
              <a:rPr lang="en-US" sz="3200" dirty="0" err="1" smtClean="0">
                <a:solidFill>
                  <a:srgbClr val="A31515"/>
                </a:solidFill>
                <a:latin typeface="+mj-lt"/>
                <a:cs typeface="Consolas" pitchFamily="49" charset="0"/>
              </a:rPr>
              <a:t>int</a:t>
            </a:r>
            <a:r>
              <a:rPr lang="en-US" sz="3200" dirty="0" smtClean="0">
                <a:solidFill>
                  <a:srgbClr val="A31515"/>
                </a:solidFill>
                <a:latin typeface="+mj-lt"/>
                <a:cs typeface="Consolas" pitchFamily="49" charset="0"/>
              </a:rPr>
              <a:t> num, string </a:t>
            </a:r>
            <a:r>
              <a:rPr lang="en-US" sz="3200" dirty="0" err="1" smtClean="0">
                <a:solidFill>
                  <a:srgbClr val="A31515"/>
                </a:solidFill>
                <a:latin typeface="+mj-lt"/>
                <a:cs typeface="Consolas" pitchFamily="49" charset="0"/>
              </a:rPr>
              <a:t>ans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Consolas" pitchFamily="49" charset="0"/>
              </a:rPr>
              <a:t>) 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563303">
            <a:off x="3913395" y="2343580"/>
            <a:ext cx="6762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458439">
            <a:off x="5581063" y="2343502"/>
            <a:ext cx="6762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156346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If answer to question </a:t>
            </a:r>
            <a:r>
              <a:rPr lang="en-US" sz="3600" dirty="0" smtClean="0"/>
              <a:t>(\d+) is (.+)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2769" grpId="0" animBg="1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Statement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6002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And client </a:t>
            </a:r>
            <a:r>
              <a:rPr lang="en-US" sz="3600" dirty="0" smtClean="0"/>
              <a:t>is a repeat client </a:t>
            </a:r>
            <a:endParaRPr lang="en-US" sz="3600" b="1" u="sn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6200" y="32766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Need a </a:t>
            </a:r>
            <a:r>
              <a:rPr lang="en-US" sz="3200" dirty="0" smtClean="0"/>
              <a:t>method that returns a </a:t>
            </a:r>
            <a:r>
              <a:rPr lang="en-US" sz="3200" dirty="0" err="1" smtClean="0"/>
              <a:t>bool</a:t>
            </a:r>
            <a:r>
              <a:rPr lang="en-US" sz="3200" dirty="0" smtClean="0"/>
              <a:t> with no parameters</a:t>
            </a:r>
            <a:endParaRPr lang="en-US" sz="3200" b="1" u="sng" dirty="0" smtClean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6200" y="4800600"/>
            <a:ext cx="5136342" cy="58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err="1" smtClean="0">
                <a:solidFill>
                  <a:srgbClr val="0000FF"/>
                </a:solidFill>
                <a:latin typeface="+mj-lt"/>
                <a:cs typeface="Consolas" pitchFamily="49" charset="0"/>
              </a:rPr>
              <a:t>b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cs typeface="Consolas" pitchFamily="49" charset="0"/>
              </a:rPr>
              <a:t>ool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cs typeface="Consolas" pitchFamily="49" charset="0"/>
              </a:rPr>
              <a:t>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Consolas" pitchFamily="49" charset="0"/>
              </a:rPr>
              <a:t>ClientIsARepeatClient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Consolas" pitchFamily="49" charset="0"/>
              </a:rPr>
              <a:t>()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563303">
            <a:off x="3722894" y="2343580"/>
            <a:ext cx="6762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276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 Statement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6002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Then send them a discount coupon in the mail</a:t>
            </a:r>
            <a:r>
              <a:rPr lang="en-US" sz="3600" dirty="0" smtClean="0"/>
              <a:t> </a:t>
            </a:r>
            <a:endParaRPr lang="en-US" sz="3600" b="1" u="sn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6200" y="32766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Need a </a:t>
            </a:r>
            <a:r>
              <a:rPr lang="en-US" sz="3200" dirty="0" smtClean="0"/>
              <a:t>method that returns void with no parameters</a:t>
            </a:r>
            <a:endParaRPr lang="en-US" sz="3200" b="1" u="sng" dirty="0" smtClean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6200" y="4800600"/>
            <a:ext cx="5041573" cy="58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cs typeface="Consolas" pitchFamily="49" charset="0"/>
              </a:rPr>
              <a:t>void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Consolas" pitchFamily="49" charset="0"/>
              </a:rPr>
              <a:t>SendDiscountCoupon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Consolas" pitchFamily="49" charset="0"/>
              </a:rPr>
              <a:t>()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276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8984" y="1578198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&quot;No&quot; Symbol 4"/>
          <p:cNvSpPr/>
          <p:nvPr/>
        </p:nvSpPr>
        <p:spPr bwMode="blackGray">
          <a:xfrm>
            <a:off x="2569464" y="1719072"/>
            <a:ext cx="3749040" cy="3831336"/>
          </a:xfrm>
          <a:prstGeom prst="noSmoking">
            <a:avLst/>
          </a:prstGeom>
          <a:solidFill>
            <a:srgbClr val="FF0000"/>
          </a:solidFill>
          <a:ln>
            <a:noFill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55399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Quicken Loans</a:t>
            </a:r>
            <a:endParaRPr lang="en-US" dirty="0"/>
          </a:p>
        </p:txBody>
      </p:sp>
      <p:pic>
        <p:nvPicPr>
          <p:cNvPr id="1026" name="Picture 2" descr="http://dotconnectorblog.com/wp-content/uploads/2011/06/QL-ETA-color-logo-low-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362200"/>
            <a:ext cx="8652064" cy="1752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English To Code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114801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cs typeface="Consolas" pitchFamily="49" charset="0"/>
              </a:rPr>
              <a:t>if </a:t>
            </a:r>
            <a:r>
              <a:rPr lang="en-US" sz="2800" dirty="0" err="1" smtClean="0">
                <a:solidFill>
                  <a:srgbClr val="000000"/>
                </a:solidFill>
                <a:cs typeface="Consolas" pitchFamily="49" charset="0"/>
              </a:rPr>
              <a:t>AnswerToQuestion</a:t>
            </a:r>
            <a:r>
              <a:rPr lang="en-US" sz="2800" dirty="0" smtClean="0">
                <a:solidFill>
                  <a:srgbClr val="000000"/>
                </a:solidFill>
                <a:cs typeface="Consolas" pitchFamily="49" charset="0"/>
              </a:rPr>
              <a:t>(</a:t>
            </a:r>
            <a:r>
              <a:rPr lang="en-US" sz="2800" dirty="0" smtClean="0">
                <a:solidFill>
                  <a:srgbClr val="A31515"/>
                </a:solidFill>
                <a:cs typeface="Consolas" pitchFamily="49" charset="0"/>
              </a:rPr>
              <a:t>2, “Yes”</a:t>
            </a:r>
            <a:r>
              <a:rPr lang="en-US" sz="2800" dirty="0" smtClean="0">
                <a:solidFill>
                  <a:srgbClr val="000000"/>
                </a:solidFill>
                <a:cs typeface="Consolas" pitchFamily="49" charset="0"/>
              </a:rPr>
              <a:t>) &amp;&amp; </a:t>
            </a:r>
            <a:r>
              <a:rPr lang="en-US" sz="2800" dirty="0" err="1" smtClean="0">
                <a:solidFill>
                  <a:srgbClr val="000000"/>
                </a:solidFill>
                <a:cs typeface="Consolas" pitchFamily="49" charset="0"/>
              </a:rPr>
              <a:t>ClientIsARepeatClient</a:t>
            </a:r>
            <a:r>
              <a:rPr lang="en-US" sz="2800" dirty="0" smtClean="0">
                <a:solidFill>
                  <a:srgbClr val="000000"/>
                </a:solidFill>
                <a:cs typeface="Consolas" pitchFamily="49" charset="0"/>
              </a:rPr>
              <a:t>() </a:t>
            </a:r>
            <a:endParaRPr lang="en-US" sz="2800" dirty="0" smtClean="0">
              <a:solidFill>
                <a:srgbClr val="000000"/>
              </a:solidFill>
              <a:cs typeface="Consolas" pitchFamily="49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cs typeface="Consolas" pitchFamily="49" charset="0"/>
              </a:rPr>
              <a:t>{</a:t>
            </a:r>
          </a:p>
          <a:p>
            <a:pPr lvl="0"/>
            <a:r>
              <a:rPr lang="en-US" sz="2800" dirty="0" smtClean="0">
                <a:solidFill>
                  <a:srgbClr val="000000"/>
                </a:solidFill>
                <a:cs typeface="Consolas" pitchFamily="49" charset="0"/>
              </a:rPr>
              <a:t>    </a:t>
            </a:r>
            <a:r>
              <a:rPr lang="en-US" sz="2800" dirty="0" err="1" smtClean="0">
                <a:solidFill>
                  <a:srgbClr val="000000"/>
                </a:solidFill>
                <a:cs typeface="Consolas" pitchFamily="49" charset="0"/>
              </a:rPr>
              <a:t>SendDiscountCoupon</a:t>
            </a:r>
            <a:r>
              <a:rPr lang="en-US" sz="2800" dirty="0" smtClean="0">
                <a:solidFill>
                  <a:srgbClr val="000000"/>
                </a:solidFill>
                <a:cs typeface="Consolas" pitchFamily="49" charset="0"/>
              </a:rPr>
              <a:t>() </a:t>
            </a:r>
            <a:r>
              <a:rPr lang="en-US" sz="2800" dirty="0" smtClean="0">
                <a:solidFill>
                  <a:srgbClr val="000000"/>
                </a:solidFill>
                <a:cs typeface="Consolas" pitchFamily="49" charset="0"/>
              </a:rPr>
              <a:t>;</a:t>
            </a:r>
            <a:endParaRPr lang="en-US" sz="2800" dirty="0" smtClean="0">
              <a:cs typeface="Arial" pitchFamily="34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cs typeface="Consolas" pitchFamily="49" charset="0"/>
              </a:rPr>
              <a:t>}</a:t>
            </a:r>
          </a:p>
          <a:p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750874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/>
              <a:t>If </a:t>
            </a:r>
            <a:r>
              <a:rPr lang="en-US" sz="3600" dirty="0" smtClean="0"/>
              <a:t>answer to question 2</a:t>
            </a:r>
            <a:r>
              <a:rPr lang="en-US" sz="3600" dirty="0" smtClean="0"/>
              <a:t> is </a:t>
            </a:r>
            <a:r>
              <a:rPr lang="en-US" sz="3600" dirty="0" smtClean="0"/>
              <a:t>Very </a:t>
            </a:r>
            <a:r>
              <a:rPr lang="en-US" sz="3600" dirty="0" smtClean="0"/>
              <a:t>Satisfied </a:t>
            </a:r>
            <a:r>
              <a:rPr lang="en-US" sz="3600" b="1" u="sng" dirty="0" smtClean="0"/>
              <a:t>and </a:t>
            </a:r>
            <a:r>
              <a:rPr lang="en-US" sz="3600" dirty="0" smtClean="0"/>
              <a:t>client is a repeat </a:t>
            </a:r>
            <a:r>
              <a:rPr lang="en-US" sz="3600" dirty="0" smtClean="0"/>
              <a:t>client </a:t>
            </a:r>
            <a:r>
              <a:rPr lang="en-US" sz="3600" b="1" u="sng" dirty="0" smtClean="0"/>
              <a:t>then </a:t>
            </a:r>
            <a:r>
              <a:rPr lang="en-US" sz="3600" dirty="0" smtClean="0"/>
              <a:t>send them a discount coupon in the </a:t>
            </a:r>
            <a:r>
              <a:rPr lang="en-US" sz="3600" dirty="0" smtClean="0"/>
              <a:t>mail.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We Have Our Mapping</a:t>
            </a:r>
            <a:endParaRPr lang="en-US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76200" y="3657600"/>
            <a:ext cx="8850500" cy="41549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Consolas" pitchFamily="49" charset="0"/>
              </a:rPr>
              <a:t>[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+mj-lt"/>
                <a:cs typeface="Consolas" pitchFamily="49" charset="0"/>
              </a:rPr>
              <a:t>If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Consolas" pitchFamily="49" charset="0"/>
              </a:rPr>
              <a:t>(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j-lt"/>
                <a:cs typeface="Consolas" pitchFamily="49" charset="0"/>
              </a:rPr>
              <a:t>@"answer to question (\d+) is (.+)"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Consolas" pitchFamily="49" charset="0"/>
              </a:rPr>
              <a:t>)]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srgbClr val="0000FF"/>
                </a:solidFill>
                <a:cs typeface="Consolas" pitchFamily="49" charset="0"/>
              </a:rPr>
              <a:t>bool</a:t>
            </a:r>
            <a:r>
              <a:rPr lang="en-US" sz="2400" dirty="0" smtClean="0">
                <a:solidFill>
                  <a:srgbClr val="0000FF"/>
                </a:solidFill>
                <a:cs typeface="Consolas" pitchFamily="49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cs typeface="Consolas" pitchFamily="49" charset="0"/>
              </a:rPr>
              <a:t>AnswerToQuestion</a:t>
            </a:r>
            <a:r>
              <a:rPr lang="en-US" sz="2400" dirty="0" smtClean="0">
                <a:solidFill>
                  <a:srgbClr val="000000"/>
                </a:solidFill>
                <a:cs typeface="Consolas" pitchFamily="49" charset="0"/>
              </a:rPr>
              <a:t>(</a:t>
            </a:r>
            <a:r>
              <a:rPr lang="en-US" sz="2400" dirty="0" err="1" smtClean="0">
                <a:solidFill>
                  <a:srgbClr val="A31515"/>
                </a:solidFill>
                <a:cs typeface="Consolas" pitchFamily="49" charset="0"/>
              </a:rPr>
              <a:t>params</a:t>
            </a:r>
            <a:r>
              <a:rPr lang="en-US" sz="2400" dirty="0" smtClean="0">
                <a:solidFill>
                  <a:srgbClr val="A31515"/>
                </a:solidFill>
                <a:cs typeface="Consolas" pitchFamily="49" charset="0"/>
              </a:rPr>
              <a:t> string[] </a:t>
            </a:r>
            <a:r>
              <a:rPr lang="en-US" sz="2400" dirty="0" err="1" smtClean="0">
                <a:solidFill>
                  <a:srgbClr val="A31515"/>
                </a:solidFill>
                <a:cs typeface="Consolas" pitchFamily="49" charset="0"/>
              </a:rPr>
              <a:t>args</a:t>
            </a:r>
            <a:r>
              <a:rPr lang="en-US" sz="2400" dirty="0" smtClean="0">
                <a:solidFill>
                  <a:srgbClr val="000000"/>
                </a:solidFill>
                <a:cs typeface="Consolas" pitchFamily="49" charset="0"/>
              </a:rPr>
              <a:t>)</a:t>
            </a:r>
            <a:endParaRPr lang="en-US" sz="24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val="000000"/>
              </a:solidFill>
              <a:latin typeface="Consolas" pitchFamily="49" charset="0"/>
              <a:cs typeface="Consolas" pitchFamily="49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sz="2400" dirty="0" smtClean="0">
                <a:solidFill>
                  <a:srgbClr val="2B91AF"/>
                </a:solidFill>
                <a:latin typeface="Consolas" pitchFamily="49" charset="0"/>
                <a:cs typeface="Consolas" pitchFamily="49" charset="0"/>
              </a:rPr>
              <a:t>And</a:t>
            </a:r>
            <a:r>
              <a:rPr lang="en-US" sz="2400" dirty="0" smtClean="0">
                <a:solidFill>
                  <a:srgbClr val="00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smtClean="0">
                <a:solidFill>
                  <a:srgbClr val="A31515"/>
                </a:solidFill>
                <a:latin typeface="Consolas" pitchFamily="49" charset="0"/>
                <a:cs typeface="Consolas" pitchFamily="49" charset="0"/>
              </a:rPr>
              <a:t>@"client is a repeat client"</a:t>
            </a:r>
            <a:r>
              <a:rPr lang="en-US" sz="2400" dirty="0" smtClean="0">
                <a:solidFill>
                  <a:srgbClr val="000000"/>
                </a:solidFill>
                <a:latin typeface="Consolas" pitchFamily="49" charset="0"/>
                <a:cs typeface="Consolas" pitchFamily="49" charset="0"/>
              </a:rPr>
              <a:t>)]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srgbClr val="0000FF"/>
                </a:solidFill>
                <a:cs typeface="Consolas" pitchFamily="49" charset="0"/>
              </a:rPr>
              <a:t>bool</a:t>
            </a:r>
            <a:r>
              <a:rPr lang="en-US" sz="2400" dirty="0" smtClean="0">
                <a:solidFill>
                  <a:srgbClr val="0000FF"/>
                </a:solidFill>
                <a:cs typeface="Consolas" pitchFamily="49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cs typeface="Consolas" pitchFamily="49" charset="0"/>
              </a:rPr>
              <a:t>ClientIsARepeatClient</a:t>
            </a:r>
            <a:r>
              <a:rPr lang="en-US" sz="2400" dirty="0" smtClean="0">
                <a:solidFill>
                  <a:srgbClr val="000000"/>
                </a:solidFill>
                <a:cs typeface="Consolas" pitchFamily="49" charset="0"/>
              </a:rPr>
              <a:t>() </a:t>
            </a:r>
            <a:endParaRPr lang="en-US" sz="2400" dirty="0" smtClean="0">
              <a:solidFill>
                <a:srgbClr val="000000"/>
              </a:solidFill>
              <a:cs typeface="Consolas" pitchFamily="49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val="000000"/>
              </a:solidFill>
              <a:cs typeface="Consolas" pitchFamily="49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sz="2400" dirty="0" smtClean="0">
                <a:solidFill>
                  <a:srgbClr val="2B91AF"/>
                </a:solidFill>
                <a:latin typeface="Consolas" pitchFamily="49" charset="0"/>
                <a:cs typeface="Consolas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smtClean="0">
                <a:solidFill>
                  <a:srgbClr val="A31515"/>
                </a:solidFill>
                <a:latin typeface="Consolas" pitchFamily="49" charset="0"/>
                <a:cs typeface="Consolas" pitchFamily="49" charset="0"/>
              </a:rPr>
              <a:t>@"send them a discount coupon in the mail"</a:t>
            </a:r>
            <a:r>
              <a:rPr lang="en-US" sz="2400" dirty="0" smtClean="0">
                <a:solidFill>
                  <a:srgbClr val="000000"/>
                </a:solidFill>
                <a:latin typeface="Consolas" pitchFamily="49" charset="0"/>
                <a:cs typeface="Consolas" pitchFamily="49" charset="0"/>
              </a:rPr>
              <a:t>)] </a:t>
            </a:r>
            <a:endParaRPr lang="en-US" sz="2400" dirty="0" smtClean="0">
              <a:solidFill>
                <a:srgbClr val="000000"/>
              </a:solidFill>
              <a:cs typeface="Consolas" pitchFamily="49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FF"/>
                </a:solidFill>
                <a:cs typeface="Consolas" pitchFamily="49" charset="0"/>
              </a:rPr>
              <a:t>void </a:t>
            </a:r>
            <a:r>
              <a:rPr lang="en-US" sz="2400" dirty="0" err="1" smtClean="0">
                <a:solidFill>
                  <a:srgbClr val="000000"/>
                </a:solidFill>
                <a:cs typeface="Consolas" pitchFamily="49" charset="0"/>
              </a:rPr>
              <a:t>SendDiscountCoupon</a:t>
            </a:r>
            <a:r>
              <a:rPr lang="en-US" sz="2400" dirty="0" smtClean="0">
                <a:solidFill>
                  <a:srgbClr val="000000"/>
                </a:solidFill>
                <a:cs typeface="Consolas" pitchFamily="49" charset="0"/>
              </a:rPr>
              <a:t>() </a:t>
            </a:r>
            <a:endParaRPr lang="en-US" sz="2400" dirty="0" smtClean="0"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160020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If </a:t>
            </a:r>
            <a:r>
              <a:rPr lang="en-US" sz="2800" dirty="0" smtClean="0"/>
              <a:t>answer to question 2</a:t>
            </a:r>
            <a:r>
              <a:rPr lang="en-US" sz="2800" dirty="0" smtClean="0"/>
              <a:t> is </a:t>
            </a:r>
            <a:r>
              <a:rPr lang="en-US" sz="2800" dirty="0" smtClean="0"/>
              <a:t>Very </a:t>
            </a:r>
            <a:r>
              <a:rPr lang="en-US" sz="2800" dirty="0" smtClean="0"/>
              <a:t>Satisfied </a:t>
            </a:r>
          </a:p>
          <a:p>
            <a:r>
              <a:rPr lang="en-US" sz="2800" b="1" u="sng" dirty="0" smtClean="0"/>
              <a:t>A</a:t>
            </a:r>
            <a:r>
              <a:rPr lang="en-US" sz="2800" b="1" u="sng" dirty="0" smtClean="0"/>
              <a:t>nd </a:t>
            </a:r>
            <a:r>
              <a:rPr lang="en-US" sz="2800" dirty="0" smtClean="0"/>
              <a:t>client is a repeat </a:t>
            </a:r>
            <a:r>
              <a:rPr lang="en-US" sz="2800" dirty="0" smtClean="0"/>
              <a:t>client </a:t>
            </a:r>
            <a:endParaRPr lang="en-US" sz="2800" b="1" u="sng" dirty="0" smtClean="0"/>
          </a:p>
          <a:p>
            <a:r>
              <a:rPr lang="en-US" sz="2800" b="1" u="sng" dirty="0" smtClean="0"/>
              <a:t>T</a:t>
            </a:r>
            <a:r>
              <a:rPr lang="en-US" sz="2800" b="1" u="sng" dirty="0" smtClean="0"/>
              <a:t>hen </a:t>
            </a:r>
            <a:r>
              <a:rPr lang="en-US" sz="2800" dirty="0" smtClean="0"/>
              <a:t>send them a discount coupon in the </a:t>
            </a:r>
            <a:r>
              <a:rPr lang="en-US" sz="2800" dirty="0" smtClean="0"/>
              <a:t>mail.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Created A </a:t>
            </a:r>
            <a:r>
              <a:rPr lang="en-US" dirty="0" err="1" smtClean="0"/>
              <a:t>RuleSet</a:t>
            </a: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122403"/>
            <a:ext cx="8850500" cy="526297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Consolas" pitchFamily="49" charset="0"/>
              </a:rPr>
              <a:t>class public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Consolas" pitchFamily="49" charset="0"/>
              </a:rPr>
              <a:t>SurveyRuleSet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rgbClr val="000000"/>
                </a:solidFill>
                <a:latin typeface="+mj-lt"/>
                <a:cs typeface="Consolas" pitchFamily="49" charset="0"/>
              </a:rPr>
              <a:t>{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solidFill>
                <a:srgbClr val="000000"/>
              </a:solidFill>
              <a:latin typeface="+mj-lt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Consolas" pitchFamily="49" charset="0"/>
              </a:rPr>
              <a:t>[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+mj-lt"/>
                <a:cs typeface="Consolas" pitchFamily="49" charset="0"/>
              </a:rPr>
              <a:t>If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Consolas" pitchFamily="49" charset="0"/>
              </a:rPr>
              <a:t>(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j-lt"/>
                <a:cs typeface="Consolas" pitchFamily="49" charset="0"/>
              </a:rPr>
              <a:t>@"answer to question (\d+) is (.+)"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Consolas" pitchFamily="49" charset="0"/>
              </a:rPr>
              <a:t>)]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FF"/>
                </a:solidFill>
                <a:cs typeface="Consolas" pitchFamily="49" charset="0"/>
              </a:rPr>
              <a:t>p</a:t>
            </a:r>
            <a:r>
              <a:rPr lang="en-US" sz="2400" dirty="0" smtClean="0">
                <a:solidFill>
                  <a:srgbClr val="0000FF"/>
                </a:solidFill>
                <a:cs typeface="Consolas" pitchFamily="49" charset="0"/>
              </a:rPr>
              <a:t>ublic </a:t>
            </a:r>
            <a:r>
              <a:rPr lang="en-US" sz="2400" dirty="0" err="1" smtClean="0">
                <a:solidFill>
                  <a:srgbClr val="0000FF"/>
                </a:solidFill>
                <a:cs typeface="Consolas" pitchFamily="49" charset="0"/>
              </a:rPr>
              <a:t>bool</a:t>
            </a:r>
            <a:r>
              <a:rPr lang="en-US" sz="2400" dirty="0" smtClean="0">
                <a:solidFill>
                  <a:srgbClr val="0000FF"/>
                </a:solidFill>
                <a:cs typeface="Consolas" pitchFamily="49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cs typeface="Consolas" pitchFamily="49" charset="0"/>
              </a:rPr>
              <a:t>AnswerToQuestion</a:t>
            </a:r>
            <a:r>
              <a:rPr lang="en-US" sz="2400" dirty="0" smtClean="0">
                <a:solidFill>
                  <a:srgbClr val="000000"/>
                </a:solidFill>
                <a:cs typeface="Consolas" pitchFamily="49" charset="0"/>
              </a:rPr>
              <a:t>(</a:t>
            </a:r>
            <a:r>
              <a:rPr lang="en-US" sz="2400" dirty="0" err="1" smtClean="0">
                <a:solidFill>
                  <a:srgbClr val="A31515"/>
                </a:solidFill>
                <a:cs typeface="Consolas" pitchFamily="49" charset="0"/>
              </a:rPr>
              <a:t>params</a:t>
            </a:r>
            <a:r>
              <a:rPr lang="en-US" sz="2400" dirty="0" smtClean="0">
                <a:solidFill>
                  <a:srgbClr val="A31515"/>
                </a:solidFill>
                <a:cs typeface="Consolas" pitchFamily="49" charset="0"/>
              </a:rPr>
              <a:t> string[] </a:t>
            </a:r>
            <a:r>
              <a:rPr lang="en-US" sz="2400" dirty="0" err="1" smtClean="0">
                <a:solidFill>
                  <a:srgbClr val="A31515"/>
                </a:solidFill>
                <a:cs typeface="Consolas" pitchFamily="49" charset="0"/>
              </a:rPr>
              <a:t>args</a:t>
            </a:r>
            <a:r>
              <a:rPr lang="en-US" sz="2400" dirty="0" smtClean="0">
                <a:solidFill>
                  <a:srgbClr val="000000"/>
                </a:solidFill>
                <a:cs typeface="Consolas" pitchFamily="49" charset="0"/>
              </a:rPr>
              <a:t>) {}</a:t>
            </a:r>
            <a:endParaRPr lang="en-US" sz="24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val="000000"/>
              </a:solidFill>
              <a:latin typeface="Consolas" pitchFamily="49" charset="0"/>
              <a:cs typeface="Consolas" pitchFamily="49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sz="2400" dirty="0" smtClean="0">
                <a:solidFill>
                  <a:srgbClr val="2B91AF"/>
                </a:solidFill>
                <a:latin typeface="Consolas" pitchFamily="49" charset="0"/>
                <a:cs typeface="Consolas" pitchFamily="49" charset="0"/>
              </a:rPr>
              <a:t>And</a:t>
            </a:r>
            <a:r>
              <a:rPr lang="en-US" sz="2400" dirty="0" smtClean="0">
                <a:solidFill>
                  <a:srgbClr val="00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smtClean="0">
                <a:solidFill>
                  <a:srgbClr val="A31515"/>
                </a:solidFill>
                <a:latin typeface="Consolas" pitchFamily="49" charset="0"/>
                <a:cs typeface="Consolas" pitchFamily="49" charset="0"/>
              </a:rPr>
              <a:t>@"client is a repeat client"</a:t>
            </a:r>
            <a:r>
              <a:rPr lang="en-US" sz="2400" dirty="0" smtClean="0">
                <a:solidFill>
                  <a:srgbClr val="000000"/>
                </a:solidFill>
                <a:latin typeface="Consolas" pitchFamily="49" charset="0"/>
                <a:cs typeface="Consolas" pitchFamily="49" charset="0"/>
              </a:rPr>
              <a:t>)]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FF"/>
                </a:solidFill>
                <a:cs typeface="Consolas" pitchFamily="49" charset="0"/>
              </a:rPr>
              <a:t>public </a:t>
            </a:r>
            <a:r>
              <a:rPr lang="en-US" sz="2400" dirty="0" err="1" smtClean="0">
                <a:solidFill>
                  <a:srgbClr val="0000FF"/>
                </a:solidFill>
                <a:cs typeface="Consolas" pitchFamily="49" charset="0"/>
              </a:rPr>
              <a:t>bool</a:t>
            </a:r>
            <a:r>
              <a:rPr lang="en-US" sz="2400" dirty="0" smtClean="0">
                <a:solidFill>
                  <a:srgbClr val="0000FF"/>
                </a:solidFill>
                <a:cs typeface="Consolas" pitchFamily="49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cs typeface="Consolas" pitchFamily="49" charset="0"/>
              </a:rPr>
              <a:t>ClientIsARepeatClient</a:t>
            </a:r>
            <a:r>
              <a:rPr lang="en-US" sz="2400" dirty="0" smtClean="0">
                <a:solidFill>
                  <a:srgbClr val="000000"/>
                </a:solidFill>
                <a:cs typeface="Consolas" pitchFamily="49" charset="0"/>
              </a:rPr>
              <a:t>() </a:t>
            </a:r>
            <a:r>
              <a:rPr lang="en-US" sz="2400" dirty="0" smtClean="0">
                <a:solidFill>
                  <a:srgbClr val="000000"/>
                </a:solidFill>
                <a:cs typeface="Consolas" pitchFamily="49" charset="0"/>
              </a:rPr>
              <a:t> {}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val="000000"/>
              </a:solidFill>
              <a:cs typeface="Consolas" pitchFamily="49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sz="2400" dirty="0" smtClean="0">
                <a:solidFill>
                  <a:srgbClr val="2B91AF"/>
                </a:solidFill>
                <a:latin typeface="Consolas" pitchFamily="49" charset="0"/>
                <a:cs typeface="Consolas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smtClean="0">
                <a:solidFill>
                  <a:srgbClr val="A31515"/>
                </a:solidFill>
                <a:latin typeface="Consolas" pitchFamily="49" charset="0"/>
                <a:cs typeface="Consolas" pitchFamily="49" charset="0"/>
              </a:rPr>
              <a:t>@"send them a discount coupon in the mail"</a:t>
            </a:r>
            <a:r>
              <a:rPr lang="en-US" sz="2400" dirty="0" smtClean="0">
                <a:solidFill>
                  <a:srgbClr val="000000"/>
                </a:solidFill>
                <a:latin typeface="Consolas" pitchFamily="49" charset="0"/>
                <a:cs typeface="Consolas" pitchFamily="49" charset="0"/>
              </a:rPr>
              <a:t>)] </a:t>
            </a:r>
            <a:endParaRPr lang="en-US" sz="2400" dirty="0" smtClean="0">
              <a:solidFill>
                <a:srgbClr val="000000"/>
              </a:solidFill>
              <a:cs typeface="Consolas" pitchFamily="49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FF"/>
                </a:solidFill>
                <a:cs typeface="Consolas" pitchFamily="49" charset="0"/>
              </a:rPr>
              <a:t>public void </a:t>
            </a:r>
            <a:r>
              <a:rPr lang="en-US" sz="2400" dirty="0" err="1" smtClean="0">
                <a:solidFill>
                  <a:srgbClr val="000000"/>
                </a:solidFill>
                <a:cs typeface="Consolas" pitchFamily="49" charset="0"/>
              </a:rPr>
              <a:t>SendDiscountCoupon</a:t>
            </a:r>
            <a:r>
              <a:rPr lang="en-US" sz="2400" dirty="0" smtClean="0">
                <a:solidFill>
                  <a:srgbClr val="000000"/>
                </a:solidFill>
                <a:cs typeface="Consolas" pitchFamily="49" charset="0"/>
              </a:rPr>
              <a:t>() </a:t>
            </a:r>
            <a:r>
              <a:rPr lang="en-US" sz="2400" dirty="0" smtClean="0">
                <a:solidFill>
                  <a:srgbClr val="000000"/>
                </a:solidFill>
                <a:cs typeface="Consolas" pitchFamily="49" charset="0"/>
              </a:rPr>
              <a:t> {}</a:t>
            </a:r>
            <a:endParaRPr lang="en-US" sz="2400" dirty="0" smtClean="0"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}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057525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Seriously dude where’s the ruby, that’s the only reason I’m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ConvertING</a:t>
            </a:r>
            <a:r>
              <a:rPr lang="en-US" dirty="0" smtClean="0"/>
              <a:t> </a:t>
            </a:r>
            <a:r>
              <a:rPr lang="en-US" dirty="0" err="1" smtClean="0"/>
              <a:t>english</a:t>
            </a:r>
            <a:r>
              <a:rPr lang="en-US" dirty="0" smtClean="0"/>
              <a:t> to ruby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Statements</a:t>
            </a:r>
          </a:p>
          <a:p>
            <a:r>
              <a:rPr lang="en-US" dirty="0" smtClean="0"/>
              <a:t>Which functions those statements map to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</a:t>
            </a:r>
            <a:r>
              <a:rPr lang="en-US" dirty="0" smtClean="0"/>
              <a:t>for variances in the language</a:t>
            </a:r>
          </a:p>
          <a:p>
            <a:r>
              <a:rPr lang="en-US" dirty="0" smtClean="0"/>
              <a:t>Could </a:t>
            </a:r>
            <a:r>
              <a:rPr lang="en-US" dirty="0" smtClean="0"/>
              <a:t>support any </a:t>
            </a:r>
            <a:r>
              <a:rPr lang="en-US" dirty="0" smtClean="0"/>
              <a:t>language, it’s just text after all</a:t>
            </a:r>
          </a:p>
          <a:p>
            <a:r>
              <a:rPr lang="en-US" dirty="0" smtClean="0"/>
              <a:t>Allows us to define </a:t>
            </a:r>
            <a:r>
              <a:rPr lang="en-US" dirty="0" smtClean="0"/>
              <a:t>our </a:t>
            </a:r>
            <a:r>
              <a:rPr lang="en-US" dirty="0" smtClean="0"/>
              <a:t>own </a:t>
            </a:r>
            <a:r>
              <a:rPr lang="en-US" dirty="0" smtClean="0"/>
              <a:t>DSL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DEMO – rules for the south, other languages and language variances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Building an English-based Rules Engine Using .NET and </a:t>
            </a:r>
            <a:r>
              <a:rPr lang="en-US" b="1" dirty="0" err="1"/>
              <a:t>IronRuby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@</a:t>
            </a:r>
            <a:r>
              <a:rPr lang="en-US" dirty="0" err="1" smtClean="0"/>
              <a:t>KeithElder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Director, Software Engineering @ Quicken Loans</a:t>
            </a:r>
          </a:p>
          <a:p>
            <a:r>
              <a:rPr lang="en-US" dirty="0" smtClean="0"/>
              <a:t>or</a:t>
            </a:r>
          </a:p>
          <a:p>
            <a:r>
              <a:rPr lang="en-US" dirty="0" smtClean="0"/>
              <a:t>Aka: Professional </a:t>
            </a:r>
            <a:r>
              <a:rPr lang="en-US" dirty="0" smtClean="0"/>
              <a:t>Emailer and </a:t>
            </a:r>
            <a:r>
              <a:rPr lang="en-US" dirty="0" err="1" smtClean="0"/>
              <a:t>Typer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jayski.com/schemes/2012/sprintcup/images/39quicken-loans-front-m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3761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Amazes You?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indiaonrent.com/forwards/s/sunset-at-the-north-pole-an-amazing-photo/res/fydvb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Rule engines amazing?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We’ll Be Doing Today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1371600" y="3429000"/>
            <a:ext cx="914400" cy="1219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81000" y="4800600"/>
            <a:ext cx="2971800" cy="12192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RUBY</a:t>
            </a:r>
            <a:endParaRPr lang="en-US" sz="4800" dirty="0"/>
          </a:p>
        </p:txBody>
      </p:sp>
      <p:sp>
        <p:nvSpPr>
          <p:cNvPr id="8" name="Down Arrow 7"/>
          <p:cNvSpPr/>
          <p:nvPr/>
        </p:nvSpPr>
        <p:spPr>
          <a:xfrm rot="16200000">
            <a:off x="4000500" y="4610100"/>
            <a:ext cx="914400" cy="1447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5715000" y="4648200"/>
            <a:ext cx="28194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C#</a:t>
            </a:r>
            <a:endParaRPr lang="en-US" sz="4000" dirty="0"/>
          </a:p>
        </p:txBody>
      </p:sp>
      <p:sp>
        <p:nvSpPr>
          <p:cNvPr id="11" name="Rounded Rectangle 10"/>
          <p:cNvSpPr/>
          <p:nvPr/>
        </p:nvSpPr>
        <p:spPr>
          <a:xfrm>
            <a:off x="609600" y="1295400"/>
            <a:ext cx="7772400" cy="1828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/>
              <a:t>If answer to question 2 is Very Satisfied and client is a repeat client then send them a discount coupon in the mail.</a:t>
            </a:r>
            <a:endParaRPr lang="en-US" sz="3600" dirty="0"/>
          </a:p>
        </p:txBody>
      </p:sp>
      <p:sp>
        <p:nvSpPr>
          <p:cNvPr id="10" name="Can 9"/>
          <p:cNvSpPr/>
          <p:nvPr/>
        </p:nvSpPr>
        <p:spPr>
          <a:xfrm>
            <a:off x="2438400" y="1524000"/>
            <a:ext cx="3733800" cy="41910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/>
              <a:t>Cylinder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152400"/>
            <a:ext cx="86868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i="1" dirty="0" smtClean="0"/>
              <a:t>A </a:t>
            </a:r>
            <a:r>
              <a:rPr lang="en-US" sz="4800" b="1" i="1" dirty="0" smtClean="0"/>
              <a:t>business rules engine</a:t>
            </a:r>
            <a:r>
              <a:rPr lang="en-US" sz="4800" i="1" dirty="0" smtClean="0"/>
              <a:t> is a </a:t>
            </a:r>
            <a:r>
              <a:rPr lang="en-US" sz="4800" i="1" dirty="0" smtClean="0"/>
              <a:t>software system </a:t>
            </a:r>
            <a:r>
              <a:rPr lang="en-US" sz="4800" i="1" dirty="0" smtClean="0"/>
              <a:t>that executes one or more business </a:t>
            </a:r>
            <a:r>
              <a:rPr lang="en-US" sz="4800" i="1" dirty="0" smtClean="0"/>
              <a:t>rules</a:t>
            </a:r>
            <a:r>
              <a:rPr lang="en-US" sz="4800" i="1" dirty="0" smtClean="0"/>
              <a:t> in a runtime production environment</a:t>
            </a:r>
            <a:r>
              <a:rPr lang="en-US" sz="4800" i="1" dirty="0" smtClean="0"/>
              <a:t>. It </a:t>
            </a:r>
            <a:r>
              <a:rPr lang="en-US" sz="4800" i="1" dirty="0" smtClean="0"/>
              <a:t>enables these company policies and other operational decisions to be defined, tested, executed and </a:t>
            </a:r>
            <a:r>
              <a:rPr lang="en-US" sz="4800" b="1" i="1" u="sng" dirty="0" smtClean="0"/>
              <a:t>maintained separately from application code</a:t>
            </a:r>
            <a:r>
              <a:rPr lang="en-US" sz="4800" i="1" dirty="0" smtClean="0"/>
              <a:t>.</a:t>
            </a:r>
            <a:endParaRPr lang="en-US" sz="4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1" y="146983"/>
            <a:ext cx="8534399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i="1" dirty="0" smtClean="0"/>
              <a:t>A </a:t>
            </a:r>
            <a:r>
              <a:rPr lang="en-US" sz="4400" b="1" i="1" u="sng" dirty="0" smtClean="0"/>
              <a:t>deterministic rule engine</a:t>
            </a:r>
            <a:r>
              <a:rPr lang="en-US" sz="4400" i="1" dirty="0" smtClean="0"/>
              <a:t> may </a:t>
            </a:r>
            <a:r>
              <a:rPr lang="en-US" sz="4400" i="1" dirty="0" smtClean="0"/>
              <a:t>forgo both forward chaining and backward chaining, and instead utilize </a:t>
            </a:r>
            <a:r>
              <a:rPr lang="en-US" sz="4400" i="1" dirty="0" smtClean="0"/>
              <a:t>Domain-specific language</a:t>
            </a:r>
            <a:r>
              <a:rPr lang="en-US" sz="4400" i="1" dirty="0" smtClean="0"/>
              <a:t> approaches to better describe policy. This approach is often easier to implement and maintain, and provides performance advantages over forward or backward chaining systems.</a:t>
            </a:r>
            <a:endParaRPr lang="en-US" sz="4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ill Sans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11961</TotalTime>
  <Words>877</Words>
  <Application>Microsoft Office PowerPoint</Application>
  <PresentationFormat>On-screen Show (4:3)</PresentationFormat>
  <Paragraphs>148</Paragraphs>
  <Slides>29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Building an English-based Rules Engine Using .NET and IronRuby</vt:lpstr>
      <vt:lpstr>Quicken Loans</vt:lpstr>
      <vt:lpstr>Slide 3</vt:lpstr>
      <vt:lpstr>What Amazes You?</vt:lpstr>
      <vt:lpstr>Slide 5</vt:lpstr>
      <vt:lpstr>Are Rule engines amazing?</vt:lpstr>
      <vt:lpstr>What We’ll Be Doing Today</vt:lpstr>
      <vt:lpstr>Slide 8</vt:lpstr>
      <vt:lpstr>Slide 9</vt:lpstr>
      <vt:lpstr>Real World Example</vt:lpstr>
      <vt:lpstr>DEMO</vt:lpstr>
      <vt:lpstr>What This Is Not</vt:lpstr>
      <vt:lpstr>What It Is</vt:lpstr>
      <vt:lpstr>How does it work?</vt:lpstr>
      <vt:lpstr>First – Identify Connectors</vt:lpstr>
      <vt:lpstr>Easier to Process</vt:lpstr>
      <vt:lpstr>If Statement</vt:lpstr>
      <vt:lpstr>And Statement</vt:lpstr>
      <vt:lpstr>Then Statement</vt:lpstr>
      <vt:lpstr>From English To Code</vt:lpstr>
      <vt:lpstr>Now We Have Our Mapping</vt:lpstr>
      <vt:lpstr>We Created A RuleSet</vt:lpstr>
      <vt:lpstr>Seriously dude where’s the ruby, that’s the only reason I’m here</vt:lpstr>
      <vt:lpstr>ConvertING english to ruby</vt:lpstr>
      <vt:lpstr>What Do We Know?</vt:lpstr>
      <vt:lpstr>DEMO</vt:lpstr>
      <vt:lpstr>Cool Features</vt:lpstr>
      <vt:lpstr>DEMO – rules for the south, other languages and language variances</vt:lpstr>
      <vt:lpstr>Building an English-based Rules Engine Using .NET and IronRuby</vt:lpstr>
    </vt:vector>
  </TitlesOfParts>
  <Company>Quicken Loans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an English-based Rules Engine Using .NET and IronRuby</dc:title>
  <dc:creator>KElder</dc:creator>
  <cp:lastModifiedBy>KElder</cp:lastModifiedBy>
  <cp:revision>882</cp:revision>
  <dcterms:created xsi:type="dcterms:W3CDTF">2012-01-09T21:46:34Z</dcterms:created>
  <dcterms:modified xsi:type="dcterms:W3CDTF">2012-01-19T21:10:21Z</dcterms:modified>
</cp:coreProperties>
</file>